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4" r:id="rId2"/>
    <p:sldId id="257" r:id="rId3"/>
    <p:sldId id="258" r:id="rId4"/>
    <p:sldId id="261" r:id="rId5"/>
    <p:sldId id="286" r:id="rId6"/>
    <p:sldId id="259" r:id="rId7"/>
    <p:sldId id="270" r:id="rId8"/>
    <p:sldId id="271" r:id="rId9"/>
    <p:sldId id="272" r:id="rId10"/>
    <p:sldId id="273" r:id="rId11"/>
    <p:sldId id="274" r:id="rId12"/>
    <p:sldId id="275" r:id="rId13"/>
    <p:sldId id="287" r:id="rId14"/>
    <p:sldId id="265" r:id="rId15"/>
    <p:sldId id="266" r:id="rId16"/>
    <p:sldId id="276" r:id="rId17"/>
    <p:sldId id="277" r:id="rId18"/>
    <p:sldId id="278" r:id="rId19"/>
    <p:sldId id="279" r:id="rId20"/>
    <p:sldId id="280" r:id="rId21"/>
    <p:sldId id="281" r:id="rId22"/>
    <p:sldId id="282" r:id="rId23"/>
    <p:sldId id="283" r:id="rId24"/>
    <p:sldId id="284" r:id="rId25"/>
    <p:sldId id="285" r:id="rId26"/>
    <p:sldId id="267"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94660"/>
  </p:normalViewPr>
  <p:slideViewPr>
    <p:cSldViewPr snapToGrid="0">
      <p:cViewPr varScale="1">
        <p:scale>
          <a:sx n="78" d="100"/>
          <a:sy n="78" d="100"/>
        </p:scale>
        <p:origin x="369" y="2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ECEBE-3BC0-4D40-B674-E62C87316786}" type="datetimeFigureOut">
              <a:rPr lang="nl-NL" smtClean="0"/>
              <a:t>28-11-2025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35DACB-B808-49B7-BC1D-5602F0E97474}" type="slidenum">
              <a:rPr lang="nl-NL" smtClean="0"/>
              <a:t>‹nr.›</a:t>
            </a:fld>
            <a:endParaRPr lang="nl-NL"/>
          </a:p>
        </p:txBody>
      </p:sp>
    </p:spTree>
    <p:extLst>
      <p:ext uri="{BB962C8B-B14F-4D97-AF65-F5344CB8AC3E}">
        <p14:creationId xmlns:p14="http://schemas.microsoft.com/office/powerpoint/2010/main" val="1802971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3009969-E024-44CE-95BE-8CF4CC91A41F}" type="slidenum">
              <a:rPr lang="nl-NL" smtClean="0"/>
              <a:t>7</a:t>
            </a:fld>
            <a:endParaRPr lang="nl-NL"/>
          </a:p>
        </p:txBody>
      </p:sp>
    </p:spTree>
    <p:extLst>
      <p:ext uri="{BB962C8B-B14F-4D97-AF65-F5344CB8AC3E}">
        <p14:creationId xmlns:p14="http://schemas.microsoft.com/office/powerpoint/2010/main" val="3361349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D53A04-FFCE-9C16-4A59-BF5356F1AE9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C9A974B-0F64-1818-3A91-907C737CD5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B252BAE-2703-C666-5519-F35CF35AA90D}"/>
              </a:ext>
            </a:extLst>
          </p:cNvPr>
          <p:cNvSpPr>
            <a:spLocks noGrp="1"/>
          </p:cNvSpPr>
          <p:nvPr>
            <p:ph type="dt" sz="half" idx="10"/>
          </p:nvPr>
        </p:nvSpPr>
        <p:spPr/>
        <p:txBody>
          <a:bodyPr/>
          <a:lstStyle/>
          <a:p>
            <a:fld id="{23E14163-0744-4A03-A989-604F150D2CC1}" type="datetimeFigureOut">
              <a:rPr lang="nl-NL" smtClean="0"/>
              <a:t>28-11-2025</a:t>
            </a:fld>
            <a:endParaRPr lang="nl-NL"/>
          </a:p>
        </p:txBody>
      </p:sp>
      <p:sp>
        <p:nvSpPr>
          <p:cNvPr id="5" name="Tijdelijke aanduiding voor voettekst 4">
            <a:extLst>
              <a:ext uri="{FF2B5EF4-FFF2-40B4-BE49-F238E27FC236}">
                <a16:creationId xmlns:a16="http://schemas.microsoft.com/office/drawing/2014/main" id="{4DB32C55-1BA3-47C2-3968-FFCC0C4116F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756202-9672-7AB0-7B14-1EF8E3134193}"/>
              </a:ext>
            </a:extLst>
          </p:cNvPr>
          <p:cNvSpPr>
            <a:spLocks noGrp="1"/>
          </p:cNvSpPr>
          <p:nvPr>
            <p:ph type="sldNum" sz="quarter" idx="12"/>
          </p:nvPr>
        </p:nvSpPr>
        <p:spPr/>
        <p:txBody>
          <a:bodyPr/>
          <a:lstStyle/>
          <a:p>
            <a:fld id="{1BECA30F-C819-4C13-BC2F-9EC3EE6428D6}" type="slidenum">
              <a:rPr lang="nl-NL" smtClean="0"/>
              <a:t>‹nr.›</a:t>
            </a:fld>
            <a:endParaRPr lang="nl-NL"/>
          </a:p>
        </p:txBody>
      </p:sp>
    </p:spTree>
    <p:extLst>
      <p:ext uri="{BB962C8B-B14F-4D97-AF65-F5344CB8AC3E}">
        <p14:creationId xmlns:p14="http://schemas.microsoft.com/office/powerpoint/2010/main" val="201590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1D89F-58B7-2812-0162-4616B53D132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DF113C96-4A68-7399-03E4-02E71138E8A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E1E74D6-7AFB-485A-A482-FF026798BE24}"/>
              </a:ext>
            </a:extLst>
          </p:cNvPr>
          <p:cNvSpPr>
            <a:spLocks noGrp="1"/>
          </p:cNvSpPr>
          <p:nvPr>
            <p:ph type="dt" sz="half" idx="10"/>
          </p:nvPr>
        </p:nvSpPr>
        <p:spPr/>
        <p:txBody>
          <a:bodyPr/>
          <a:lstStyle/>
          <a:p>
            <a:fld id="{23E14163-0744-4A03-A989-604F150D2CC1}" type="datetimeFigureOut">
              <a:rPr lang="nl-NL" smtClean="0"/>
              <a:t>28-11-2025</a:t>
            </a:fld>
            <a:endParaRPr lang="nl-NL"/>
          </a:p>
        </p:txBody>
      </p:sp>
      <p:sp>
        <p:nvSpPr>
          <p:cNvPr id="5" name="Tijdelijke aanduiding voor voettekst 4">
            <a:extLst>
              <a:ext uri="{FF2B5EF4-FFF2-40B4-BE49-F238E27FC236}">
                <a16:creationId xmlns:a16="http://schemas.microsoft.com/office/drawing/2014/main" id="{1AFDA3B2-72C1-0EA0-2EB0-1416E069A00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7FDB5EE-4DFC-6173-6342-7BC73D7E4D39}"/>
              </a:ext>
            </a:extLst>
          </p:cNvPr>
          <p:cNvSpPr>
            <a:spLocks noGrp="1"/>
          </p:cNvSpPr>
          <p:nvPr>
            <p:ph type="sldNum" sz="quarter" idx="12"/>
          </p:nvPr>
        </p:nvSpPr>
        <p:spPr/>
        <p:txBody>
          <a:bodyPr/>
          <a:lstStyle/>
          <a:p>
            <a:fld id="{1BECA30F-C819-4C13-BC2F-9EC3EE6428D6}" type="slidenum">
              <a:rPr lang="nl-NL" smtClean="0"/>
              <a:t>‹nr.›</a:t>
            </a:fld>
            <a:endParaRPr lang="nl-NL"/>
          </a:p>
        </p:txBody>
      </p:sp>
    </p:spTree>
    <p:extLst>
      <p:ext uri="{BB962C8B-B14F-4D97-AF65-F5344CB8AC3E}">
        <p14:creationId xmlns:p14="http://schemas.microsoft.com/office/powerpoint/2010/main" val="2459814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14A5151-636D-03C4-4143-E6261121949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089CC89-FA75-1447-0877-69B956F7385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ACBE7BE-DB92-904B-C920-C061B511525B}"/>
              </a:ext>
            </a:extLst>
          </p:cNvPr>
          <p:cNvSpPr>
            <a:spLocks noGrp="1"/>
          </p:cNvSpPr>
          <p:nvPr>
            <p:ph type="dt" sz="half" idx="10"/>
          </p:nvPr>
        </p:nvSpPr>
        <p:spPr/>
        <p:txBody>
          <a:bodyPr/>
          <a:lstStyle/>
          <a:p>
            <a:fld id="{23E14163-0744-4A03-A989-604F150D2CC1}" type="datetimeFigureOut">
              <a:rPr lang="nl-NL" smtClean="0"/>
              <a:t>28-11-2025</a:t>
            </a:fld>
            <a:endParaRPr lang="nl-NL"/>
          </a:p>
        </p:txBody>
      </p:sp>
      <p:sp>
        <p:nvSpPr>
          <p:cNvPr id="5" name="Tijdelijke aanduiding voor voettekst 4">
            <a:extLst>
              <a:ext uri="{FF2B5EF4-FFF2-40B4-BE49-F238E27FC236}">
                <a16:creationId xmlns:a16="http://schemas.microsoft.com/office/drawing/2014/main" id="{70ED385B-0FE9-3FB9-8448-AA145868C9E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17DA136-0AD2-0DCD-6C64-E97528A8EAC5}"/>
              </a:ext>
            </a:extLst>
          </p:cNvPr>
          <p:cNvSpPr>
            <a:spLocks noGrp="1"/>
          </p:cNvSpPr>
          <p:nvPr>
            <p:ph type="sldNum" sz="quarter" idx="12"/>
          </p:nvPr>
        </p:nvSpPr>
        <p:spPr/>
        <p:txBody>
          <a:bodyPr/>
          <a:lstStyle/>
          <a:p>
            <a:fld id="{1BECA30F-C819-4C13-BC2F-9EC3EE6428D6}" type="slidenum">
              <a:rPr lang="nl-NL" smtClean="0"/>
              <a:t>‹nr.›</a:t>
            </a:fld>
            <a:endParaRPr lang="nl-NL"/>
          </a:p>
        </p:txBody>
      </p:sp>
    </p:spTree>
    <p:extLst>
      <p:ext uri="{BB962C8B-B14F-4D97-AF65-F5344CB8AC3E}">
        <p14:creationId xmlns:p14="http://schemas.microsoft.com/office/powerpoint/2010/main" val="506950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BA4C8E-0652-79CB-540D-E79A28BC7D4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7E40F6B-E8A6-70EE-7ED4-DCC33DC0FAA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CFAEAD7-EF52-0CFD-934B-A530F8E4A928}"/>
              </a:ext>
            </a:extLst>
          </p:cNvPr>
          <p:cNvSpPr>
            <a:spLocks noGrp="1"/>
          </p:cNvSpPr>
          <p:nvPr>
            <p:ph type="dt" sz="half" idx="10"/>
          </p:nvPr>
        </p:nvSpPr>
        <p:spPr/>
        <p:txBody>
          <a:bodyPr/>
          <a:lstStyle/>
          <a:p>
            <a:fld id="{23E14163-0744-4A03-A989-604F150D2CC1}" type="datetimeFigureOut">
              <a:rPr lang="nl-NL" smtClean="0"/>
              <a:t>28-11-2025</a:t>
            </a:fld>
            <a:endParaRPr lang="nl-NL"/>
          </a:p>
        </p:txBody>
      </p:sp>
      <p:sp>
        <p:nvSpPr>
          <p:cNvPr id="5" name="Tijdelijke aanduiding voor voettekst 4">
            <a:extLst>
              <a:ext uri="{FF2B5EF4-FFF2-40B4-BE49-F238E27FC236}">
                <a16:creationId xmlns:a16="http://schemas.microsoft.com/office/drawing/2014/main" id="{51178385-0687-79C7-F2A7-DE91D2B3360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4096D7F-BFFE-E91E-1251-DB0A5B48AFAD}"/>
              </a:ext>
            </a:extLst>
          </p:cNvPr>
          <p:cNvSpPr>
            <a:spLocks noGrp="1"/>
          </p:cNvSpPr>
          <p:nvPr>
            <p:ph type="sldNum" sz="quarter" idx="12"/>
          </p:nvPr>
        </p:nvSpPr>
        <p:spPr/>
        <p:txBody>
          <a:bodyPr/>
          <a:lstStyle/>
          <a:p>
            <a:fld id="{1BECA30F-C819-4C13-BC2F-9EC3EE6428D6}" type="slidenum">
              <a:rPr lang="nl-NL" smtClean="0"/>
              <a:t>‹nr.›</a:t>
            </a:fld>
            <a:endParaRPr lang="nl-NL"/>
          </a:p>
        </p:txBody>
      </p:sp>
    </p:spTree>
    <p:extLst>
      <p:ext uri="{BB962C8B-B14F-4D97-AF65-F5344CB8AC3E}">
        <p14:creationId xmlns:p14="http://schemas.microsoft.com/office/powerpoint/2010/main" val="2299839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5C91C9-F7A0-811E-4A17-9F48F8CA671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29638A3-FABD-0538-CD43-FE03C2098B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18D5950-D5B7-6C3A-68CD-5798290BFBB0}"/>
              </a:ext>
            </a:extLst>
          </p:cNvPr>
          <p:cNvSpPr>
            <a:spLocks noGrp="1"/>
          </p:cNvSpPr>
          <p:nvPr>
            <p:ph type="dt" sz="half" idx="10"/>
          </p:nvPr>
        </p:nvSpPr>
        <p:spPr/>
        <p:txBody>
          <a:bodyPr/>
          <a:lstStyle/>
          <a:p>
            <a:fld id="{23E14163-0744-4A03-A989-604F150D2CC1}" type="datetimeFigureOut">
              <a:rPr lang="nl-NL" smtClean="0"/>
              <a:t>28-11-2025</a:t>
            </a:fld>
            <a:endParaRPr lang="nl-NL"/>
          </a:p>
        </p:txBody>
      </p:sp>
      <p:sp>
        <p:nvSpPr>
          <p:cNvPr id="5" name="Tijdelijke aanduiding voor voettekst 4">
            <a:extLst>
              <a:ext uri="{FF2B5EF4-FFF2-40B4-BE49-F238E27FC236}">
                <a16:creationId xmlns:a16="http://schemas.microsoft.com/office/drawing/2014/main" id="{0C30BAB4-7C18-6D21-35E9-23C5595F512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415A1A3-E096-D233-9659-E207F70B7957}"/>
              </a:ext>
            </a:extLst>
          </p:cNvPr>
          <p:cNvSpPr>
            <a:spLocks noGrp="1"/>
          </p:cNvSpPr>
          <p:nvPr>
            <p:ph type="sldNum" sz="quarter" idx="12"/>
          </p:nvPr>
        </p:nvSpPr>
        <p:spPr/>
        <p:txBody>
          <a:bodyPr/>
          <a:lstStyle/>
          <a:p>
            <a:fld id="{1BECA30F-C819-4C13-BC2F-9EC3EE6428D6}" type="slidenum">
              <a:rPr lang="nl-NL" smtClean="0"/>
              <a:t>‹nr.›</a:t>
            </a:fld>
            <a:endParaRPr lang="nl-NL"/>
          </a:p>
        </p:txBody>
      </p:sp>
    </p:spTree>
    <p:extLst>
      <p:ext uri="{BB962C8B-B14F-4D97-AF65-F5344CB8AC3E}">
        <p14:creationId xmlns:p14="http://schemas.microsoft.com/office/powerpoint/2010/main" val="3176670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66DA8-B776-D432-9802-C0567B6B3B5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5E5E6B8-77E9-2FCA-66F0-F5FAF6BA4F1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CEE360B-595E-7049-E17D-8439DCDC20E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506AD27-34FE-9147-7AB9-D8D20C444127}"/>
              </a:ext>
            </a:extLst>
          </p:cNvPr>
          <p:cNvSpPr>
            <a:spLocks noGrp="1"/>
          </p:cNvSpPr>
          <p:nvPr>
            <p:ph type="dt" sz="half" idx="10"/>
          </p:nvPr>
        </p:nvSpPr>
        <p:spPr/>
        <p:txBody>
          <a:bodyPr/>
          <a:lstStyle/>
          <a:p>
            <a:fld id="{23E14163-0744-4A03-A989-604F150D2CC1}" type="datetimeFigureOut">
              <a:rPr lang="nl-NL" smtClean="0"/>
              <a:t>28-11-2025</a:t>
            </a:fld>
            <a:endParaRPr lang="nl-NL"/>
          </a:p>
        </p:txBody>
      </p:sp>
      <p:sp>
        <p:nvSpPr>
          <p:cNvPr id="6" name="Tijdelijke aanduiding voor voettekst 5">
            <a:extLst>
              <a:ext uri="{FF2B5EF4-FFF2-40B4-BE49-F238E27FC236}">
                <a16:creationId xmlns:a16="http://schemas.microsoft.com/office/drawing/2014/main" id="{D341053B-D4D5-7C83-A7A6-047EDA6A713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E6382DC-35A3-3D86-24C2-4A3698DF140D}"/>
              </a:ext>
            </a:extLst>
          </p:cNvPr>
          <p:cNvSpPr>
            <a:spLocks noGrp="1"/>
          </p:cNvSpPr>
          <p:nvPr>
            <p:ph type="sldNum" sz="quarter" idx="12"/>
          </p:nvPr>
        </p:nvSpPr>
        <p:spPr/>
        <p:txBody>
          <a:bodyPr/>
          <a:lstStyle/>
          <a:p>
            <a:fld id="{1BECA30F-C819-4C13-BC2F-9EC3EE6428D6}" type="slidenum">
              <a:rPr lang="nl-NL" smtClean="0"/>
              <a:t>‹nr.›</a:t>
            </a:fld>
            <a:endParaRPr lang="nl-NL"/>
          </a:p>
        </p:txBody>
      </p:sp>
    </p:spTree>
    <p:extLst>
      <p:ext uri="{BB962C8B-B14F-4D97-AF65-F5344CB8AC3E}">
        <p14:creationId xmlns:p14="http://schemas.microsoft.com/office/powerpoint/2010/main" val="2595621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9BAFB2-A015-C9FA-068A-75D61D3F8C3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E0D8BD6-5261-81FC-6859-322A6A6A31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C034812-2D73-052E-3068-C1A02AD83B1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0855B48-7FF5-64ED-C900-7E1B353A62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FAE5DCC-6672-FF71-D213-1E8FAE8ABD2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E22F9AB-EAAF-B470-BF07-329EF0E49BEA}"/>
              </a:ext>
            </a:extLst>
          </p:cNvPr>
          <p:cNvSpPr>
            <a:spLocks noGrp="1"/>
          </p:cNvSpPr>
          <p:nvPr>
            <p:ph type="dt" sz="half" idx="10"/>
          </p:nvPr>
        </p:nvSpPr>
        <p:spPr/>
        <p:txBody>
          <a:bodyPr/>
          <a:lstStyle/>
          <a:p>
            <a:fld id="{23E14163-0744-4A03-A989-604F150D2CC1}" type="datetimeFigureOut">
              <a:rPr lang="nl-NL" smtClean="0"/>
              <a:t>28-11-2025</a:t>
            </a:fld>
            <a:endParaRPr lang="nl-NL"/>
          </a:p>
        </p:txBody>
      </p:sp>
      <p:sp>
        <p:nvSpPr>
          <p:cNvPr id="8" name="Tijdelijke aanduiding voor voettekst 7">
            <a:extLst>
              <a:ext uri="{FF2B5EF4-FFF2-40B4-BE49-F238E27FC236}">
                <a16:creationId xmlns:a16="http://schemas.microsoft.com/office/drawing/2014/main" id="{21967D19-7266-D9FE-55E7-B49CCAAC3F9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1338965-1784-CB21-5861-B130AD6DCBB2}"/>
              </a:ext>
            </a:extLst>
          </p:cNvPr>
          <p:cNvSpPr>
            <a:spLocks noGrp="1"/>
          </p:cNvSpPr>
          <p:nvPr>
            <p:ph type="sldNum" sz="quarter" idx="12"/>
          </p:nvPr>
        </p:nvSpPr>
        <p:spPr/>
        <p:txBody>
          <a:bodyPr/>
          <a:lstStyle/>
          <a:p>
            <a:fld id="{1BECA30F-C819-4C13-BC2F-9EC3EE6428D6}" type="slidenum">
              <a:rPr lang="nl-NL" smtClean="0"/>
              <a:t>‹nr.›</a:t>
            </a:fld>
            <a:endParaRPr lang="nl-NL"/>
          </a:p>
        </p:txBody>
      </p:sp>
    </p:spTree>
    <p:extLst>
      <p:ext uri="{BB962C8B-B14F-4D97-AF65-F5344CB8AC3E}">
        <p14:creationId xmlns:p14="http://schemas.microsoft.com/office/powerpoint/2010/main" val="78055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1FBBF6-83C1-5200-CB6A-F1351A808C5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641FF98-F6CF-62AB-7A4E-B30CE9FE8C87}"/>
              </a:ext>
            </a:extLst>
          </p:cNvPr>
          <p:cNvSpPr>
            <a:spLocks noGrp="1"/>
          </p:cNvSpPr>
          <p:nvPr>
            <p:ph type="dt" sz="half" idx="10"/>
          </p:nvPr>
        </p:nvSpPr>
        <p:spPr/>
        <p:txBody>
          <a:bodyPr/>
          <a:lstStyle/>
          <a:p>
            <a:fld id="{23E14163-0744-4A03-A989-604F150D2CC1}" type="datetimeFigureOut">
              <a:rPr lang="nl-NL" smtClean="0"/>
              <a:t>28-11-2025</a:t>
            </a:fld>
            <a:endParaRPr lang="nl-NL"/>
          </a:p>
        </p:txBody>
      </p:sp>
      <p:sp>
        <p:nvSpPr>
          <p:cNvPr id="4" name="Tijdelijke aanduiding voor voettekst 3">
            <a:extLst>
              <a:ext uri="{FF2B5EF4-FFF2-40B4-BE49-F238E27FC236}">
                <a16:creationId xmlns:a16="http://schemas.microsoft.com/office/drawing/2014/main" id="{F52BAC38-DDAA-FA30-6BDD-B4145476375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15C4659-5222-3CB6-8FD5-D6EB1CD252FC}"/>
              </a:ext>
            </a:extLst>
          </p:cNvPr>
          <p:cNvSpPr>
            <a:spLocks noGrp="1"/>
          </p:cNvSpPr>
          <p:nvPr>
            <p:ph type="sldNum" sz="quarter" idx="12"/>
          </p:nvPr>
        </p:nvSpPr>
        <p:spPr/>
        <p:txBody>
          <a:bodyPr/>
          <a:lstStyle/>
          <a:p>
            <a:fld id="{1BECA30F-C819-4C13-BC2F-9EC3EE6428D6}" type="slidenum">
              <a:rPr lang="nl-NL" smtClean="0"/>
              <a:t>‹nr.›</a:t>
            </a:fld>
            <a:endParaRPr lang="nl-NL"/>
          </a:p>
        </p:txBody>
      </p:sp>
    </p:spTree>
    <p:extLst>
      <p:ext uri="{BB962C8B-B14F-4D97-AF65-F5344CB8AC3E}">
        <p14:creationId xmlns:p14="http://schemas.microsoft.com/office/powerpoint/2010/main" val="3435860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986CC0C-2171-CC40-033C-9112FBF09D5B}"/>
              </a:ext>
            </a:extLst>
          </p:cNvPr>
          <p:cNvSpPr>
            <a:spLocks noGrp="1"/>
          </p:cNvSpPr>
          <p:nvPr>
            <p:ph type="dt" sz="half" idx="10"/>
          </p:nvPr>
        </p:nvSpPr>
        <p:spPr/>
        <p:txBody>
          <a:bodyPr/>
          <a:lstStyle/>
          <a:p>
            <a:fld id="{23E14163-0744-4A03-A989-604F150D2CC1}" type="datetimeFigureOut">
              <a:rPr lang="nl-NL" smtClean="0"/>
              <a:t>28-11-2025</a:t>
            </a:fld>
            <a:endParaRPr lang="nl-NL"/>
          </a:p>
        </p:txBody>
      </p:sp>
      <p:sp>
        <p:nvSpPr>
          <p:cNvPr id="3" name="Tijdelijke aanduiding voor voettekst 2">
            <a:extLst>
              <a:ext uri="{FF2B5EF4-FFF2-40B4-BE49-F238E27FC236}">
                <a16:creationId xmlns:a16="http://schemas.microsoft.com/office/drawing/2014/main" id="{20BD1164-2328-ED15-4111-A1CEEE159FE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6AB84B8-9F95-C626-0A9A-7958D6EFA662}"/>
              </a:ext>
            </a:extLst>
          </p:cNvPr>
          <p:cNvSpPr>
            <a:spLocks noGrp="1"/>
          </p:cNvSpPr>
          <p:nvPr>
            <p:ph type="sldNum" sz="quarter" idx="12"/>
          </p:nvPr>
        </p:nvSpPr>
        <p:spPr/>
        <p:txBody>
          <a:bodyPr/>
          <a:lstStyle/>
          <a:p>
            <a:fld id="{1BECA30F-C819-4C13-BC2F-9EC3EE6428D6}" type="slidenum">
              <a:rPr lang="nl-NL" smtClean="0"/>
              <a:t>‹nr.›</a:t>
            </a:fld>
            <a:endParaRPr lang="nl-NL"/>
          </a:p>
        </p:txBody>
      </p:sp>
    </p:spTree>
    <p:extLst>
      <p:ext uri="{BB962C8B-B14F-4D97-AF65-F5344CB8AC3E}">
        <p14:creationId xmlns:p14="http://schemas.microsoft.com/office/powerpoint/2010/main" val="2744162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9A3D4D-24B1-6F06-9BA0-BB18F63D37A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B92F077-53C7-4A28-1DC3-77C19BA54C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7BBAF18-96F2-E3EF-0FF0-9529808CF6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CB4C181-FDBD-98D0-50C6-5B9E15DDE14C}"/>
              </a:ext>
            </a:extLst>
          </p:cNvPr>
          <p:cNvSpPr>
            <a:spLocks noGrp="1"/>
          </p:cNvSpPr>
          <p:nvPr>
            <p:ph type="dt" sz="half" idx="10"/>
          </p:nvPr>
        </p:nvSpPr>
        <p:spPr/>
        <p:txBody>
          <a:bodyPr/>
          <a:lstStyle/>
          <a:p>
            <a:fld id="{23E14163-0744-4A03-A989-604F150D2CC1}" type="datetimeFigureOut">
              <a:rPr lang="nl-NL" smtClean="0"/>
              <a:t>28-11-2025</a:t>
            </a:fld>
            <a:endParaRPr lang="nl-NL"/>
          </a:p>
        </p:txBody>
      </p:sp>
      <p:sp>
        <p:nvSpPr>
          <p:cNvPr id="6" name="Tijdelijke aanduiding voor voettekst 5">
            <a:extLst>
              <a:ext uri="{FF2B5EF4-FFF2-40B4-BE49-F238E27FC236}">
                <a16:creationId xmlns:a16="http://schemas.microsoft.com/office/drawing/2014/main" id="{65987D36-72CE-7EC9-FD4A-79DD05E84E7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FF97428-94B3-C58C-C8D0-0D94A1E23AB1}"/>
              </a:ext>
            </a:extLst>
          </p:cNvPr>
          <p:cNvSpPr>
            <a:spLocks noGrp="1"/>
          </p:cNvSpPr>
          <p:nvPr>
            <p:ph type="sldNum" sz="quarter" idx="12"/>
          </p:nvPr>
        </p:nvSpPr>
        <p:spPr/>
        <p:txBody>
          <a:bodyPr/>
          <a:lstStyle/>
          <a:p>
            <a:fld id="{1BECA30F-C819-4C13-BC2F-9EC3EE6428D6}" type="slidenum">
              <a:rPr lang="nl-NL" smtClean="0"/>
              <a:t>‹nr.›</a:t>
            </a:fld>
            <a:endParaRPr lang="nl-NL"/>
          </a:p>
        </p:txBody>
      </p:sp>
    </p:spTree>
    <p:extLst>
      <p:ext uri="{BB962C8B-B14F-4D97-AF65-F5344CB8AC3E}">
        <p14:creationId xmlns:p14="http://schemas.microsoft.com/office/powerpoint/2010/main" val="3648369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18B86A-722C-AF93-C91C-565E8E0AF73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F3D3244-487C-E741-77A8-1D557BFC6A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03220A9-035D-F572-46BF-7E7B92F9E8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8C34911-12E0-6F61-F985-39D9278D3C2C}"/>
              </a:ext>
            </a:extLst>
          </p:cNvPr>
          <p:cNvSpPr>
            <a:spLocks noGrp="1"/>
          </p:cNvSpPr>
          <p:nvPr>
            <p:ph type="dt" sz="half" idx="10"/>
          </p:nvPr>
        </p:nvSpPr>
        <p:spPr/>
        <p:txBody>
          <a:bodyPr/>
          <a:lstStyle/>
          <a:p>
            <a:fld id="{23E14163-0744-4A03-A989-604F150D2CC1}" type="datetimeFigureOut">
              <a:rPr lang="nl-NL" smtClean="0"/>
              <a:t>28-11-2025</a:t>
            </a:fld>
            <a:endParaRPr lang="nl-NL"/>
          </a:p>
        </p:txBody>
      </p:sp>
      <p:sp>
        <p:nvSpPr>
          <p:cNvPr id="6" name="Tijdelijke aanduiding voor voettekst 5">
            <a:extLst>
              <a:ext uri="{FF2B5EF4-FFF2-40B4-BE49-F238E27FC236}">
                <a16:creationId xmlns:a16="http://schemas.microsoft.com/office/drawing/2014/main" id="{FEB14075-2628-0341-CCF1-E701C29C39F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D962EA8-27E8-C820-5597-05447D34DB85}"/>
              </a:ext>
            </a:extLst>
          </p:cNvPr>
          <p:cNvSpPr>
            <a:spLocks noGrp="1"/>
          </p:cNvSpPr>
          <p:nvPr>
            <p:ph type="sldNum" sz="quarter" idx="12"/>
          </p:nvPr>
        </p:nvSpPr>
        <p:spPr/>
        <p:txBody>
          <a:bodyPr/>
          <a:lstStyle/>
          <a:p>
            <a:fld id="{1BECA30F-C819-4C13-BC2F-9EC3EE6428D6}" type="slidenum">
              <a:rPr lang="nl-NL" smtClean="0"/>
              <a:t>‹nr.›</a:t>
            </a:fld>
            <a:endParaRPr lang="nl-NL"/>
          </a:p>
        </p:txBody>
      </p:sp>
    </p:spTree>
    <p:extLst>
      <p:ext uri="{BB962C8B-B14F-4D97-AF65-F5344CB8AC3E}">
        <p14:creationId xmlns:p14="http://schemas.microsoft.com/office/powerpoint/2010/main" val="1055869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FF987B6-B60A-7D05-971E-BE629E540F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684AE36-2920-77CE-2366-C5AA4E4633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F39922F-CBD2-DB55-36B3-95DF607EBB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3E14163-0744-4A03-A989-604F150D2CC1}" type="datetimeFigureOut">
              <a:rPr lang="nl-NL" smtClean="0"/>
              <a:t>28-11-2025</a:t>
            </a:fld>
            <a:endParaRPr lang="nl-NL"/>
          </a:p>
        </p:txBody>
      </p:sp>
      <p:sp>
        <p:nvSpPr>
          <p:cNvPr id="5" name="Tijdelijke aanduiding voor voettekst 4">
            <a:extLst>
              <a:ext uri="{FF2B5EF4-FFF2-40B4-BE49-F238E27FC236}">
                <a16:creationId xmlns:a16="http://schemas.microsoft.com/office/drawing/2014/main" id="{D1381D86-1ACB-15CD-09AA-9317200A85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B7F8B555-52FE-BECC-BD3F-DF0DED2849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ECA30F-C819-4C13-BC2F-9EC3EE6428D6}" type="slidenum">
              <a:rPr lang="nl-NL" smtClean="0"/>
              <a:t>‹nr.›</a:t>
            </a:fld>
            <a:endParaRPr lang="nl-NL"/>
          </a:p>
        </p:txBody>
      </p:sp>
    </p:spTree>
    <p:extLst>
      <p:ext uri="{BB962C8B-B14F-4D97-AF65-F5344CB8AC3E}">
        <p14:creationId xmlns:p14="http://schemas.microsoft.com/office/powerpoint/2010/main" val="2543868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CC2B55-D8DE-AE46-B93B-84BBB46151CE}"/>
              </a:ext>
            </a:extLst>
          </p:cNvPr>
          <p:cNvSpPr>
            <a:spLocks noGrp="1"/>
          </p:cNvSpPr>
          <p:nvPr>
            <p:ph type="title"/>
          </p:nvPr>
        </p:nvSpPr>
        <p:spPr/>
        <p:txBody>
          <a:bodyPr/>
          <a:lstStyle/>
          <a:p>
            <a:r>
              <a:rPr lang="nl-NL" dirty="0"/>
              <a:t>concept agenda gemeentevergadering 26-11  </a:t>
            </a:r>
          </a:p>
        </p:txBody>
      </p:sp>
      <p:sp>
        <p:nvSpPr>
          <p:cNvPr id="3" name="Tijdelijke aanduiding voor inhoud 2">
            <a:extLst>
              <a:ext uri="{FF2B5EF4-FFF2-40B4-BE49-F238E27FC236}">
                <a16:creationId xmlns:a16="http://schemas.microsoft.com/office/drawing/2014/main" id="{3FCF32C3-4F2A-9596-0B33-EA2AB897AC89}"/>
              </a:ext>
            </a:extLst>
          </p:cNvPr>
          <p:cNvSpPr>
            <a:spLocks noGrp="1"/>
          </p:cNvSpPr>
          <p:nvPr>
            <p:ph idx="1"/>
          </p:nvPr>
        </p:nvSpPr>
        <p:spPr/>
        <p:txBody>
          <a:bodyPr/>
          <a:lstStyle/>
          <a:p>
            <a:r>
              <a:rPr lang="nl-NL" dirty="0"/>
              <a:t>Opening (Marijke)</a:t>
            </a:r>
          </a:p>
          <a:p>
            <a:r>
              <a:rPr lang="nl-NL" dirty="0"/>
              <a:t>Toelichting stand van zaken: diverse personen (o.a. Jan Boer, Gerard, Wietze Jan, Annette)   </a:t>
            </a:r>
          </a:p>
          <a:p>
            <a:r>
              <a:rPr lang="nl-NL" dirty="0"/>
              <a:t>Hoe nu verder (WJ) + plenair gesprek gemeente</a:t>
            </a:r>
          </a:p>
          <a:p>
            <a:r>
              <a:rPr lang="nl-NL" dirty="0"/>
              <a:t>Pauze</a:t>
            </a:r>
          </a:p>
          <a:p>
            <a:r>
              <a:rPr lang="nl-NL" dirty="0"/>
              <a:t>Fondsenwerving ook door Vrienden (Hans Visser)</a:t>
            </a:r>
          </a:p>
          <a:p>
            <a:r>
              <a:rPr lang="nl-NL" dirty="0"/>
              <a:t>Inhoud programma’s (Greco en Annette) – interactief gedeelte</a:t>
            </a:r>
          </a:p>
          <a:p>
            <a:r>
              <a:rPr lang="nl-NL" dirty="0"/>
              <a:t>Sluiting </a:t>
            </a:r>
          </a:p>
        </p:txBody>
      </p:sp>
    </p:spTree>
    <p:extLst>
      <p:ext uri="{BB962C8B-B14F-4D97-AF65-F5344CB8AC3E}">
        <p14:creationId xmlns:p14="http://schemas.microsoft.com/office/powerpoint/2010/main" val="2860347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2441AB8-1095-CCF2-74DC-01F86A804121}"/>
              </a:ext>
            </a:extLst>
          </p:cNvPr>
          <p:cNvPicPr>
            <a:picLocks noChangeAspect="1"/>
          </p:cNvPicPr>
          <p:nvPr/>
        </p:nvPicPr>
        <p:blipFill>
          <a:blip r:embed="rId2"/>
          <a:srcRect l="46276" t="25248" r="22527" b="20284"/>
          <a:stretch>
            <a:fillRect/>
          </a:stretch>
        </p:blipFill>
        <p:spPr>
          <a:xfrm>
            <a:off x="398833" y="379378"/>
            <a:ext cx="5184843" cy="5092022"/>
          </a:xfrm>
          <a:prstGeom prst="rect">
            <a:avLst/>
          </a:prstGeom>
        </p:spPr>
      </p:pic>
      <p:pic>
        <p:nvPicPr>
          <p:cNvPr id="4" name="Afbeelding 3">
            <a:extLst>
              <a:ext uri="{FF2B5EF4-FFF2-40B4-BE49-F238E27FC236}">
                <a16:creationId xmlns:a16="http://schemas.microsoft.com/office/drawing/2014/main" id="{EC8F5D7B-DCB2-F37A-931B-CE42199E6AE1}"/>
              </a:ext>
            </a:extLst>
          </p:cNvPr>
          <p:cNvPicPr>
            <a:picLocks noChangeAspect="1"/>
          </p:cNvPicPr>
          <p:nvPr/>
        </p:nvPicPr>
        <p:blipFill>
          <a:blip r:embed="rId3"/>
          <a:srcRect l="51965" t="54892" r="30425" b="35321"/>
          <a:stretch>
            <a:fillRect/>
          </a:stretch>
        </p:blipFill>
        <p:spPr>
          <a:xfrm>
            <a:off x="9967964" y="6082719"/>
            <a:ext cx="2147021" cy="671209"/>
          </a:xfrm>
          <a:prstGeom prst="rect">
            <a:avLst/>
          </a:prstGeom>
        </p:spPr>
      </p:pic>
      <p:pic>
        <p:nvPicPr>
          <p:cNvPr id="6" name="Afbeelding 5">
            <a:extLst>
              <a:ext uri="{FF2B5EF4-FFF2-40B4-BE49-F238E27FC236}">
                <a16:creationId xmlns:a16="http://schemas.microsoft.com/office/drawing/2014/main" id="{9E750176-FD56-D7BD-FFCD-2E0DDEE88950}"/>
              </a:ext>
            </a:extLst>
          </p:cNvPr>
          <p:cNvPicPr>
            <a:picLocks noChangeAspect="1"/>
          </p:cNvPicPr>
          <p:nvPr/>
        </p:nvPicPr>
        <p:blipFill>
          <a:blip r:embed="rId4"/>
          <a:srcRect l="45798" t="25751" r="22606" b="19149"/>
          <a:stretch>
            <a:fillRect/>
          </a:stretch>
        </p:blipFill>
        <p:spPr>
          <a:xfrm>
            <a:off x="6488348" y="379377"/>
            <a:ext cx="5184842" cy="5086097"/>
          </a:xfrm>
          <a:prstGeom prst="rect">
            <a:avLst/>
          </a:prstGeom>
        </p:spPr>
      </p:pic>
    </p:spTree>
    <p:extLst>
      <p:ext uri="{BB962C8B-B14F-4D97-AF65-F5344CB8AC3E}">
        <p14:creationId xmlns:p14="http://schemas.microsoft.com/office/powerpoint/2010/main" val="2002880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71276-9A43-1A0E-04E8-574070FD6821}"/>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E94B4F38-286D-115C-799E-4ADB53F0CF4F}"/>
              </a:ext>
            </a:extLst>
          </p:cNvPr>
          <p:cNvPicPr>
            <a:picLocks noChangeAspect="1"/>
          </p:cNvPicPr>
          <p:nvPr/>
        </p:nvPicPr>
        <p:blipFill>
          <a:blip r:embed="rId2">
            <a:alphaModFix/>
          </a:blip>
          <a:srcRect l="20505" t="21701" r="21476" b="5390"/>
          <a:stretch>
            <a:fillRect/>
          </a:stretch>
        </p:blipFill>
        <p:spPr>
          <a:xfrm>
            <a:off x="0" y="0"/>
            <a:ext cx="12192000" cy="8617953"/>
          </a:xfrm>
          <a:prstGeom prst="rect">
            <a:avLst/>
          </a:prstGeom>
          <a:noFill/>
        </p:spPr>
      </p:pic>
      <p:sp>
        <p:nvSpPr>
          <p:cNvPr id="3" name="Ondertitel 2">
            <a:extLst>
              <a:ext uri="{FF2B5EF4-FFF2-40B4-BE49-F238E27FC236}">
                <a16:creationId xmlns:a16="http://schemas.microsoft.com/office/drawing/2014/main" id="{E5BF63CD-2C63-C8E7-C051-277AE18F6D1E}"/>
              </a:ext>
            </a:extLst>
          </p:cNvPr>
          <p:cNvSpPr>
            <a:spLocks noGrp="1"/>
          </p:cNvSpPr>
          <p:nvPr>
            <p:ph type="subTitle" idx="1"/>
          </p:nvPr>
        </p:nvSpPr>
        <p:spPr>
          <a:xfrm>
            <a:off x="1006581" y="330996"/>
            <a:ext cx="9144000" cy="5547289"/>
          </a:xfrm>
        </p:spPr>
        <p:txBody>
          <a:bodyPr>
            <a:normAutofit/>
          </a:bodyPr>
          <a:lstStyle/>
          <a:p>
            <a:pPr algn="l"/>
            <a:r>
              <a:rPr lang="nl-NL" sz="4800" b="1" dirty="0"/>
              <a:t>planning</a:t>
            </a:r>
          </a:p>
          <a:p>
            <a:pPr algn="l"/>
            <a:endParaRPr lang="nl-NL" dirty="0"/>
          </a:p>
          <a:p>
            <a:pPr algn="l"/>
            <a:r>
              <a:rPr lang="nl-NL" dirty="0"/>
              <a:t>december: 	bankrekeningnummer- meerjarenplan</a:t>
            </a:r>
          </a:p>
          <a:p>
            <a:pPr algn="l"/>
            <a:r>
              <a:rPr lang="nl-NL" dirty="0"/>
              <a:t>januari: 	bestuur installeren- website pagina- folder</a:t>
            </a:r>
          </a:p>
          <a:p>
            <a:pPr algn="l"/>
            <a:r>
              <a:rPr lang="nl-NL" dirty="0"/>
              <a:t>februari: 	start werving donaties-fondsen-sponsoren</a:t>
            </a:r>
          </a:p>
          <a:p>
            <a:pPr algn="l"/>
            <a:endParaRPr lang="nl-NL" dirty="0"/>
          </a:p>
          <a:p>
            <a:pPr algn="l"/>
            <a:endParaRPr lang="nl-NL" dirty="0"/>
          </a:p>
          <a:p>
            <a:pPr algn="l"/>
            <a:endParaRPr lang="nl-NL" dirty="0"/>
          </a:p>
          <a:p>
            <a:pPr algn="l"/>
            <a:endParaRPr lang="nl-NL" dirty="0"/>
          </a:p>
          <a:p>
            <a:pPr algn="l"/>
            <a:endParaRPr lang="nl-NL" dirty="0"/>
          </a:p>
          <a:p>
            <a:pPr algn="l"/>
            <a:r>
              <a:rPr lang="nl-NL" dirty="0"/>
              <a:t>zomer: 	muziek evenement met lezing</a:t>
            </a:r>
          </a:p>
          <a:p>
            <a:endParaRPr lang="nl-NL" dirty="0"/>
          </a:p>
        </p:txBody>
      </p:sp>
      <p:pic>
        <p:nvPicPr>
          <p:cNvPr id="12" name="Afbeelding 11">
            <a:extLst>
              <a:ext uri="{FF2B5EF4-FFF2-40B4-BE49-F238E27FC236}">
                <a16:creationId xmlns:a16="http://schemas.microsoft.com/office/drawing/2014/main" id="{2A286FAE-3E9C-BC88-B672-461EB3598595}"/>
              </a:ext>
            </a:extLst>
          </p:cNvPr>
          <p:cNvPicPr>
            <a:picLocks noChangeAspect="1"/>
          </p:cNvPicPr>
          <p:nvPr/>
        </p:nvPicPr>
        <p:blipFill>
          <a:blip r:embed="rId3"/>
          <a:srcRect l="51965" t="54892" r="30425" b="35321"/>
          <a:stretch>
            <a:fillRect/>
          </a:stretch>
        </p:blipFill>
        <p:spPr>
          <a:xfrm>
            <a:off x="9937819" y="7549778"/>
            <a:ext cx="2147021" cy="671209"/>
          </a:xfrm>
          <a:prstGeom prst="rect">
            <a:avLst/>
          </a:prstGeom>
        </p:spPr>
      </p:pic>
      <p:pic>
        <p:nvPicPr>
          <p:cNvPr id="2" name="Afbeelding 1">
            <a:extLst>
              <a:ext uri="{FF2B5EF4-FFF2-40B4-BE49-F238E27FC236}">
                <a16:creationId xmlns:a16="http://schemas.microsoft.com/office/drawing/2014/main" id="{CCD9B0DA-A551-3772-3A8A-4441435216FE}"/>
              </a:ext>
            </a:extLst>
          </p:cNvPr>
          <p:cNvPicPr>
            <a:picLocks noChangeAspect="1"/>
          </p:cNvPicPr>
          <p:nvPr/>
        </p:nvPicPr>
        <p:blipFill>
          <a:blip r:embed="rId3"/>
          <a:srcRect l="51965" t="54892" r="30425" b="35321"/>
          <a:stretch>
            <a:fillRect/>
          </a:stretch>
        </p:blipFill>
        <p:spPr>
          <a:xfrm>
            <a:off x="9967964" y="6082719"/>
            <a:ext cx="2147021" cy="671209"/>
          </a:xfrm>
          <a:prstGeom prst="rect">
            <a:avLst/>
          </a:prstGeom>
        </p:spPr>
      </p:pic>
    </p:spTree>
    <p:extLst>
      <p:ext uri="{BB962C8B-B14F-4D97-AF65-F5344CB8AC3E}">
        <p14:creationId xmlns:p14="http://schemas.microsoft.com/office/powerpoint/2010/main" val="2544211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BD68E03-2BF5-30E8-45DA-A5B0D06BD706}"/>
              </a:ext>
            </a:extLst>
          </p:cNvPr>
          <p:cNvPicPr>
            <a:picLocks noChangeAspect="1"/>
          </p:cNvPicPr>
          <p:nvPr/>
        </p:nvPicPr>
        <p:blipFill>
          <a:blip r:embed="rId2"/>
          <a:srcRect l="38819" t="32675" r="39423" b="14138"/>
          <a:stretch>
            <a:fillRect/>
          </a:stretch>
        </p:blipFill>
        <p:spPr>
          <a:xfrm>
            <a:off x="3744686" y="195942"/>
            <a:ext cx="4702628" cy="6466116"/>
          </a:xfrm>
          <a:prstGeom prst="rect">
            <a:avLst/>
          </a:prstGeom>
        </p:spPr>
      </p:pic>
      <p:pic>
        <p:nvPicPr>
          <p:cNvPr id="4" name="Afbeelding 3">
            <a:extLst>
              <a:ext uri="{FF2B5EF4-FFF2-40B4-BE49-F238E27FC236}">
                <a16:creationId xmlns:a16="http://schemas.microsoft.com/office/drawing/2014/main" id="{1E738F9F-1480-8832-BABF-48C042AA3B1F}"/>
              </a:ext>
            </a:extLst>
          </p:cNvPr>
          <p:cNvPicPr>
            <a:picLocks noChangeAspect="1"/>
          </p:cNvPicPr>
          <p:nvPr/>
        </p:nvPicPr>
        <p:blipFill>
          <a:blip r:embed="rId3"/>
          <a:srcRect l="51965" t="54892" r="30425" b="35321"/>
          <a:stretch>
            <a:fillRect/>
          </a:stretch>
        </p:blipFill>
        <p:spPr>
          <a:xfrm>
            <a:off x="9967964" y="6082719"/>
            <a:ext cx="2147021" cy="671209"/>
          </a:xfrm>
          <a:prstGeom prst="rect">
            <a:avLst/>
          </a:prstGeom>
        </p:spPr>
      </p:pic>
    </p:spTree>
    <p:extLst>
      <p:ext uri="{BB962C8B-B14F-4D97-AF65-F5344CB8AC3E}">
        <p14:creationId xmlns:p14="http://schemas.microsoft.com/office/powerpoint/2010/main" val="2971773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Video van WhatsApp op 2025-11-26 om 15.54.27_c3c9aaba">
            <a:hlinkClick r:id="" action="ppaction://media"/>
            <a:extLst>
              <a:ext uri="{FF2B5EF4-FFF2-40B4-BE49-F238E27FC236}">
                <a16:creationId xmlns:a16="http://schemas.microsoft.com/office/drawing/2014/main" id="{717CF3F3-16B3-D2D3-AA2F-D222D9B03B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16933" y="457200"/>
            <a:ext cx="3358133" cy="5943600"/>
          </a:xfrm>
          <a:prstGeom prst="rect">
            <a:avLst/>
          </a:prstGeom>
        </p:spPr>
      </p:pic>
    </p:spTree>
    <p:extLst>
      <p:ext uri="{BB962C8B-B14F-4D97-AF65-F5344CB8AC3E}">
        <p14:creationId xmlns:p14="http://schemas.microsoft.com/office/powerpoint/2010/main" val="189514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26EB03-E97A-9F34-F502-414699337FF7}"/>
              </a:ext>
            </a:extLst>
          </p:cNvPr>
          <p:cNvSpPr>
            <a:spLocks noGrp="1"/>
          </p:cNvSpPr>
          <p:nvPr>
            <p:ph type="title"/>
          </p:nvPr>
        </p:nvSpPr>
        <p:spPr/>
        <p:txBody>
          <a:bodyPr/>
          <a:lstStyle/>
          <a:p>
            <a:r>
              <a:rPr lang="nl-NL" b="1" dirty="0"/>
              <a:t>ZOUT staat NIET geheel los van de Dorpskerk</a:t>
            </a:r>
            <a:endParaRPr lang="nl-NL" dirty="0"/>
          </a:p>
        </p:txBody>
      </p:sp>
      <p:sp>
        <p:nvSpPr>
          <p:cNvPr id="3" name="Tijdelijke aanduiding voor inhoud 2">
            <a:extLst>
              <a:ext uri="{FF2B5EF4-FFF2-40B4-BE49-F238E27FC236}">
                <a16:creationId xmlns:a16="http://schemas.microsoft.com/office/drawing/2014/main" id="{98F68F1A-2AC5-A4B9-BF6A-96F0CF34FBB1}"/>
              </a:ext>
            </a:extLst>
          </p:cNvPr>
          <p:cNvSpPr>
            <a:spLocks noGrp="1"/>
          </p:cNvSpPr>
          <p:nvPr>
            <p:ph idx="1"/>
          </p:nvPr>
        </p:nvSpPr>
        <p:spPr>
          <a:xfrm>
            <a:off x="838200" y="1825625"/>
            <a:ext cx="10515600" cy="3918525"/>
          </a:xfrm>
        </p:spPr>
        <p:txBody>
          <a:bodyPr>
            <a:normAutofit fontScale="85000" lnSpcReduction="10000"/>
          </a:bodyPr>
          <a:lstStyle/>
          <a:p>
            <a:r>
              <a:rPr lang="nl-NL" dirty="0"/>
              <a:t>Dat is ook niet wenselijk!</a:t>
            </a:r>
          </a:p>
          <a:p>
            <a:r>
              <a:rPr lang="nl-NL" dirty="0"/>
              <a:t>ZOUT komt niet in plaats van de kerk, is een aanvulling</a:t>
            </a:r>
          </a:p>
          <a:p>
            <a:r>
              <a:rPr lang="nl-NL" dirty="0"/>
              <a:t>ZOUT is in de Dorpskerk/PGO ontstaan</a:t>
            </a:r>
          </a:p>
          <a:p>
            <a:r>
              <a:rPr lang="nl-NL" dirty="0"/>
              <a:t>ZOUT vooral mogelijk gemaakt dankzij de kerk</a:t>
            </a:r>
          </a:p>
          <a:p>
            <a:r>
              <a:rPr lang="nl-NL" dirty="0"/>
              <a:t>Verwachting: op termijn meerdere vrijwilligers uit de kerk ook actief voor of in ZOUT</a:t>
            </a:r>
          </a:p>
          <a:p>
            <a:r>
              <a:rPr lang="nl-NL" dirty="0"/>
              <a:t>Verwachting: op termijn ook mensen/vrijwilligers vanuit ZOUT actief voor de kerk of ook lid wordend, of meer kerkgangers, input voor nieuwe ideeën kerk</a:t>
            </a:r>
          </a:p>
          <a:p>
            <a:r>
              <a:rPr lang="nl-NL" dirty="0"/>
              <a:t>Verwachting: ZOUT en de kerk gaan elkaar beïnvloeden, gaat een nieuwe ‘dynamiek’ opleveren</a:t>
            </a:r>
          </a:p>
        </p:txBody>
      </p:sp>
      <p:pic>
        <p:nvPicPr>
          <p:cNvPr id="4" name="Afbeelding 3">
            <a:extLst>
              <a:ext uri="{FF2B5EF4-FFF2-40B4-BE49-F238E27FC236}">
                <a16:creationId xmlns:a16="http://schemas.microsoft.com/office/drawing/2014/main" id="{0F91BE16-F509-3593-D64D-6C3F95BD47F8}"/>
              </a:ext>
            </a:extLst>
          </p:cNvPr>
          <p:cNvPicPr>
            <a:picLocks noChangeAspect="1"/>
          </p:cNvPicPr>
          <p:nvPr/>
        </p:nvPicPr>
        <p:blipFill>
          <a:blip r:embed="rId2"/>
          <a:stretch>
            <a:fillRect/>
          </a:stretch>
        </p:blipFill>
        <p:spPr>
          <a:xfrm>
            <a:off x="10834606" y="230188"/>
            <a:ext cx="1201016" cy="1207113"/>
          </a:xfrm>
          <a:prstGeom prst="rect">
            <a:avLst/>
          </a:prstGeom>
        </p:spPr>
      </p:pic>
    </p:spTree>
    <p:extLst>
      <p:ext uri="{BB962C8B-B14F-4D97-AF65-F5344CB8AC3E}">
        <p14:creationId xmlns:p14="http://schemas.microsoft.com/office/powerpoint/2010/main" val="2719881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FB0F99-C64D-0F75-C0AA-C78C0ACD9C83}"/>
              </a:ext>
            </a:extLst>
          </p:cNvPr>
          <p:cNvSpPr>
            <a:spLocks noGrp="1"/>
          </p:cNvSpPr>
          <p:nvPr>
            <p:ph type="title"/>
          </p:nvPr>
        </p:nvSpPr>
        <p:spPr/>
        <p:txBody>
          <a:bodyPr>
            <a:normAutofit/>
          </a:bodyPr>
          <a:lstStyle/>
          <a:p>
            <a:r>
              <a:rPr lang="nl-NL" b="1" dirty="0"/>
              <a:t>Gespreksvragen:</a:t>
            </a:r>
            <a:endParaRPr lang="nl-NL" dirty="0"/>
          </a:p>
        </p:txBody>
      </p:sp>
      <p:sp>
        <p:nvSpPr>
          <p:cNvPr id="3" name="Tijdelijke aanduiding voor inhoud 2">
            <a:extLst>
              <a:ext uri="{FF2B5EF4-FFF2-40B4-BE49-F238E27FC236}">
                <a16:creationId xmlns:a16="http://schemas.microsoft.com/office/drawing/2014/main" id="{735FDF58-833D-3355-2E05-EA61E9E7E547}"/>
              </a:ext>
            </a:extLst>
          </p:cNvPr>
          <p:cNvSpPr>
            <a:spLocks noGrp="1"/>
          </p:cNvSpPr>
          <p:nvPr>
            <p:ph idx="1"/>
          </p:nvPr>
        </p:nvSpPr>
        <p:spPr/>
        <p:txBody>
          <a:bodyPr/>
          <a:lstStyle/>
          <a:p>
            <a:r>
              <a:rPr lang="nl-NL" b="1" dirty="0"/>
              <a:t>Welke beelden leven er bij u? </a:t>
            </a:r>
          </a:p>
          <a:p>
            <a:r>
              <a:rPr lang="nl-NL" b="1" dirty="0"/>
              <a:t>Waar kijkt u naar uit? </a:t>
            </a:r>
          </a:p>
          <a:p>
            <a:r>
              <a:rPr lang="nl-NL" b="1" dirty="0"/>
              <a:t>Waar bent u bezorgd over?</a:t>
            </a:r>
            <a:r>
              <a:rPr lang="nl-NL" dirty="0"/>
              <a:t> </a:t>
            </a:r>
          </a:p>
        </p:txBody>
      </p:sp>
      <p:pic>
        <p:nvPicPr>
          <p:cNvPr id="4" name="Afbeelding 3">
            <a:extLst>
              <a:ext uri="{FF2B5EF4-FFF2-40B4-BE49-F238E27FC236}">
                <a16:creationId xmlns:a16="http://schemas.microsoft.com/office/drawing/2014/main" id="{CF1DBFC2-026C-3078-A4AB-BB65F577E1B2}"/>
              </a:ext>
            </a:extLst>
          </p:cNvPr>
          <p:cNvPicPr>
            <a:picLocks noChangeAspect="1"/>
          </p:cNvPicPr>
          <p:nvPr/>
        </p:nvPicPr>
        <p:blipFill>
          <a:blip r:embed="rId2"/>
          <a:stretch>
            <a:fillRect/>
          </a:stretch>
        </p:blipFill>
        <p:spPr>
          <a:xfrm>
            <a:off x="10840743" y="180434"/>
            <a:ext cx="1201016" cy="1207113"/>
          </a:xfrm>
          <a:prstGeom prst="rect">
            <a:avLst/>
          </a:prstGeom>
        </p:spPr>
      </p:pic>
    </p:spTree>
    <p:extLst>
      <p:ext uri="{BB962C8B-B14F-4D97-AF65-F5344CB8AC3E}">
        <p14:creationId xmlns:p14="http://schemas.microsoft.com/office/powerpoint/2010/main" val="522447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0A6487-2094-9F4D-814E-EFDF31EE5254}"/>
              </a:ext>
            </a:extLst>
          </p:cNvPr>
          <p:cNvSpPr>
            <a:spLocks noGrp="1"/>
          </p:cNvSpPr>
          <p:nvPr>
            <p:ph type="title"/>
          </p:nvPr>
        </p:nvSpPr>
        <p:spPr/>
        <p:txBody>
          <a:bodyPr/>
          <a:lstStyle/>
          <a:p>
            <a:r>
              <a:rPr lang="nl-NL" b="1" dirty="0"/>
              <a:t>ZOUT… Wat kan ik betekenen, bijdragen? Wat kan het ons brengen? </a:t>
            </a:r>
            <a:endParaRPr lang="nl-NL" dirty="0"/>
          </a:p>
        </p:txBody>
      </p:sp>
      <p:sp>
        <p:nvSpPr>
          <p:cNvPr id="3" name="Tijdelijke aanduiding voor inhoud 2">
            <a:extLst>
              <a:ext uri="{FF2B5EF4-FFF2-40B4-BE49-F238E27FC236}">
                <a16:creationId xmlns:a16="http://schemas.microsoft.com/office/drawing/2014/main" id="{B6CFE165-52BC-7CCB-FC07-91C3679ACAFA}"/>
              </a:ext>
            </a:extLst>
          </p:cNvPr>
          <p:cNvSpPr>
            <a:spLocks noGrp="1"/>
          </p:cNvSpPr>
          <p:nvPr>
            <p:ph idx="1"/>
          </p:nvPr>
        </p:nvSpPr>
        <p:spPr>
          <a:xfrm>
            <a:off x="838200" y="1825624"/>
            <a:ext cx="10515600" cy="4961801"/>
          </a:xfrm>
        </p:spPr>
        <p:txBody>
          <a:bodyPr>
            <a:normAutofit fontScale="92500" lnSpcReduction="10000"/>
          </a:bodyPr>
          <a:lstStyle/>
          <a:p>
            <a:r>
              <a:rPr lang="nl-NL" b="1" i="1" dirty="0"/>
              <a:t>Ik</a:t>
            </a:r>
          </a:p>
          <a:p>
            <a:pPr lvl="1"/>
            <a:r>
              <a:rPr lang="nl-NL" dirty="0"/>
              <a:t>kan deelnemen aan de meerdaagse programma’s</a:t>
            </a:r>
          </a:p>
          <a:p>
            <a:pPr lvl="1"/>
            <a:r>
              <a:rPr lang="nl-NL" dirty="0"/>
              <a:t>kan deelnemen aan de overige activiteiten (lezingen, studiedagen, cursussen, etc.) </a:t>
            </a:r>
          </a:p>
          <a:p>
            <a:pPr lvl="1"/>
            <a:r>
              <a:rPr lang="nl-NL" dirty="0"/>
              <a:t>kan met anderen nadenken over en meewerken aan de programmering van ZOUT</a:t>
            </a:r>
          </a:p>
          <a:p>
            <a:pPr lvl="1"/>
            <a:r>
              <a:rPr lang="nl-NL" dirty="0"/>
              <a:t>kan vrijwilligerswerk doen in of voor ZOUT (schoonmaak, tuin, administratie, begeleiding gasten en tientallen andere mogelijkheden)</a:t>
            </a:r>
          </a:p>
          <a:p>
            <a:pPr lvl="1"/>
            <a:r>
              <a:rPr lang="nl-NL" dirty="0"/>
              <a:t>kan bestuurswerk doen </a:t>
            </a:r>
          </a:p>
          <a:p>
            <a:pPr lvl="1"/>
            <a:r>
              <a:rPr lang="nl-NL" dirty="0"/>
              <a:t>kan ZOUT financieel ondersteunen of anderszins ondersteunen</a:t>
            </a:r>
          </a:p>
          <a:p>
            <a:pPr lvl="1"/>
            <a:r>
              <a:rPr lang="nl-NL" dirty="0"/>
              <a:t>krijg gemakkelijker toegang tot veel interessante begeleiders/sprekers/etc.</a:t>
            </a:r>
          </a:p>
          <a:p>
            <a:pPr lvl="1"/>
            <a:r>
              <a:rPr lang="nl-NL" dirty="0"/>
              <a:t>kan ideeën insturen voor nieuwe projecten (voor bijvoorbeeld de kloostertuin of een nieuw diaconaal project)</a:t>
            </a:r>
          </a:p>
          <a:p>
            <a:pPr lvl="1"/>
            <a:r>
              <a:rPr lang="nl-NL" dirty="0"/>
              <a:t>kan onderdeel worden van de ‘ZOUT-community</a:t>
            </a:r>
          </a:p>
          <a:p>
            <a:pPr lvl="1"/>
            <a:r>
              <a:rPr lang="nl-NL" dirty="0"/>
              <a:t>Et cetera</a:t>
            </a:r>
          </a:p>
        </p:txBody>
      </p:sp>
      <p:pic>
        <p:nvPicPr>
          <p:cNvPr id="4" name="Afbeelding 3">
            <a:extLst>
              <a:ext uri="{FF2B5EF4-FFF2-40B4-BE49-F238E27FC236}">
                <a16:creationId xmlns:a16="http://schemas.microsoft.com/office/drawing/2014/main" id="{95DB77E3-C52E-556C-0344-CA9E4969019A}"/>
              </a:ext>
            </a:extLst>
          </p:cNvPr>
          <p:cNvPicPr>
            <a:picLocks noChangeAspect="1"/>
          </p:cNvPicPr>
          <p:nvPr/>
        </p:nvPicPr>
        <p:blipFill>
          <a:blip r:embed="rId2"/>
          <a:stretch>
            <a:fillRect/>
          </a:stretch>
        </p:blipFill>
        <p:spPr>
          <a:xfrm>
            <a:off x="10883702" y="180434"/>
            <a:ext cx="1201016" cy="1207113"/>
          </a:xfrm>
          <a:prstGeom prst="rect">
            <a:avLst/>
          </a:prstGeom>
        </p:spPr>
      </p:pic>
    </p:spTree>
    <p:extLst>
      <p:ext uri="{BB962C8B-B14F-4D97-AF65-F5344CB8AC3E}">
        <p14:creationId xmlns:p14="http://schemas.microsoft.com/office/powerpoint/2010/main" val="1174616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BBBD33-FA97-6573-7D67-2F9628629B1A}"/>
              </a:ext>
            </a:extLst>
          </p:cNvPr>
          <p:cNvSpPr>
            <a:spLocks noGrp="1"/>
          </p:cNvSpPr>
          <p:nvPr>
            <p:ph idx="1"/>
          </p:nvPr>
        </p:nvSpPr>
        <p:spPr/>
        <p:txBody>
          <a:bodyPr>
            <a:normAutofit/>
          </a:bodyPr>
          <a:lstStyle/>
          <a:p>
            <a:r>
              <a:rPr lang="nl-NL" b="1" i="1" dirty="0"/>
              <a:t>Wij</a:t>
            </a:r>
          </a:p>
          <a:p>
            <a:pPr lvl="1"/>
            <a:r>
              <a:rPr lang="nl-NL" dirty="0"/>
              <a:t>kunnen als gemeente geestelijk en in aantal groeien door de nieuwe ‘dynamiek’ die gaat ontstaan: nieuwe doelgroepen, meer aanloop in kerk, meer activiteiten in de kerk</a:t>
            </a:r>
          </a:p>
          <a:p>
            <a:pPr lvl="1"/>
            <a:r>
              <a:rPr lang="nl-NL" dirty="0"/>
              <a:t>wellicht komen er nieuwe vrijwilligers voor de Dorpskerk</a:t>
            </a:r>
          </a:p>
          <a:p>
            <a:pPr lvl="1"/>
            <a:r>
              <a:rPr lang="nl-NL" dirty="0"/>
              <a:t>kunnen gebruik maken van de ‘organisatiekracht’ van ZOUT: samen zijn we sterker dan alleen</a:t>
            </a:r>
          </a:p>
          <a:p>
            <a:pPr lvl="1"/>
            <a:r>
              <a:rPr lang="nl-NL" dirty="0"/>
              <a:t>kunnen gebruik maken van de naamsbekendheid van ZOUT: meer aandacht ook voor de PGO/Dorpskerk</a:t>
            </a:r>
          </a:p>
          <a:p>
            <a:pPr lvl="1"/>
            <a:r>
              <a:rPr lang="nl-NL" dirty="0" err="1"/>
              <a:t>etc</a:t>
            </a:r>
            <a:endParaRPr lang="nl-NL" dirty="0"/>
          </a:p>
        </p:txBody>
      </p:sp>
      <p:sp>
        <p:nvSpPr>
          <p:cNvPr id="4" name="Titel 1">
            <a:extLst>
              <a:ext uri="{FF2B5EF4-FFF2-40B4-BE49-F238E27FC236}">
                <a16:creationId xmlns:a16="http://schemas.microsoft.com/office/drawing/2014/main" id="{2982B56B-8E57-0511-9F04-CECD9F811F07}"/>
              </a:ext>
            </a:extLst>
          </p:cNvPr>
          <p:cNvSpPr>
            <a:spLocks noGrp="1"/>
          </p:cNvSpPr>
          <p:nvPr>
            <p:ph type="title"/>
          </p:nvPr>
        </p:nvSpPr>
        <p:spPr>
          <a:xfrm>
            <a:off x="838200" y="365125"/>
            <a:ext cx="10515600" cy="1325563"/>
          </a:xfrm>
        </p:spPr>
        <p:txBody>
          <a:bodyPr/>
          <a:lstStyle/>
          <a:p>
            <a:r>
              <a:rPr lang="nl-NL" b="1" dirty="0"/>
              <a:t>ZOUT… Wat kan ik betekenen, bijdragen? Wat kan het ons brengen? </a:t>
            </a:r>
            <a:endParaRPr lang="nl-NL" dirty="0"/>
          </a:p>
        </p:txBody>
      </p:sp>
      <p:pic>
        <p:nvPicPr>
          <p:cNvPr id="5" name="Afbeelding 4">
            <a:extLst>
              <a:ext uri="{FF2B5EF4-FFF2-40B4-BE49-F238E27FC236}">
                <a16:creationId xmlns:a16="http://schemas.microsoft.com/office/drawing/2014/main" id="{2679B1BA-B247-4D5B-2C21-1FEB56FC1E34}"/>
              </a:ext>
            </a:extLst>
          </p:cNvPr>
          <p:cNvPicPr>
            <a:picLocks noChangeAspect="1"/>
          </p:cNvPicPr>
          <p:nvPr/>
        </p:nvPicPr>
        <p:blipFill>
          <a:blip r:embed="rId2"/>
          <a:stretch>
            <a:fillRect/>
          </a:stretch>
        </p:blipFill>
        <p:spPr>
          <a:xfrm>
            <a:off x="10868244" y="131996"/>
            <a:ext cx="1201016" cy="1207113"/>
          </a:xfrm>
          <a:prstGeom prst="rect">
            <a:avLst/>
          </a:prstGeom>
        </p:spPr>
      </p:pic>
    </p:spTree>
    <p:extLst>
      <p:ext uri="{BB962C8B-B14F-4D97-AF65-F5344CB8AC3E}">
        <p14:creationId xmlns:p14="http://schemas.microsoft.com/office/powerpoint/2010/main" val="2778749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3C914-B09B-47D4-D0B2-829A5F7B84C1}"/>
              </a:ext>
            </a:extLst>
          </p:cNvPr>
          <p:cNvSpPr>
            <a:spLocks noGrp="1"/>
          </p:cNvSpPr>
          <p:nvPr>
            <p:ph type="title"/>
          </p:nvPr>
        </p:nvSpPr>
        <p:spPr/>
        <p:txBody>
          <a:bodyPr>
            <a:normAutofit/>
          </a:bodyPr>
          <a:lstStyle/>
          <a:p>
            <a:r>
              <a:rPr lang="nl-NL" b="1" dirty="0"/>
              <a:t>Gespreksvragen:</a:t>
            </a:r>
            <a:endParaRPr lang="nl-NL" dirty="0"/>
          </a:p>
        </p:txBody>
      </p:sp>
      <p:sp>
        <p:nvSpPr>
          <p:cNvPr id="3" name="Tijdelijke aanduiding voor inhoud 2">
            <a:extLst>
              <a:ext uri="{FF2B5EF4-FFF2-40B4-BE49-F238E27FC236}">
                <a16:creationId xmlns:a16="http://schemas.microsoft.com/office/drawing/2014/main" id="{CBF29036-DDFA-4116-E593-54A43D3E7661}"/>
              </a:ext>
            </a:extLst>
          </p:cNvPr>
          <p:cNvSpPr>
            <a:spLocks noGrp="1"/>
          </p:cNvSpPr>
          <p:nvPr>
            <p:ph idx="1"/>
          </p:nvPr>
        </p:nvSpPr>
        <p:spPr/>
        <p:txBody>
          <a:bodyPr/>
          <a:lstStyle/>
          <a:p>
            <a:r>
              <a:rPr lang="nl-NL" b="1" dirty="0"/>
              <a:t>Wat spreekt u aan? </a:t>
            </a:r>
          </a:p>
          <a:p>
            <a:r>
              <a:rPr lang="nl-NL" b="1" dirty="0"/>
              <a:t>Wat zou toegevoegd kunnen worden aan deze lijst?</a:t>
            </a:r>
            <a:endParaRPr lang="nl-NL" dirty="0"/>
          </a:p>
        </p:txBody>
      </p:sp>
      <p:pic>
        <p:nvPicPr>
          <p:cNvPr id="4" name="Afbeelding 3">
            <a:extLst>
              <a:ext uri="{FF2B5EF4-FFF2-40B4-BE49-F238E27FC236}">
                <a16:creationId xmlns:a16="http://schemas.microsoft.com/office/drawing/2014/main" id="{4D343CCD-EFCA-16AD-87E9-F95FAB295069}"/>
              </a:ext>
            </a:extLst>
          </p:cNvPr>
          <p:cNvPicPr>
            <a:picLocks noChangeAspect="1"/>
          </p:cNvPicPr>
          <p:nvPr/>
        </p:nvPicPr>
        <p:blipFill>
          <a:blip r:embed="rId2"/>
          <a:stretch>
            <a:fillRect/>
          </a:stretch>
        </p:blipFill>
        <p:spPr>
          <a:xfrm>
            <a:off x="10854476" y="157193"/>
            <a:ext cx="1201016" cy="1207113"/>
          </a:xfrm>
          <a:prstGeom prst="rect">
            <a:avLst/>
          </a:prstGeom>
        </p:spPr>
      </p:pic>
    </p:spTree>
    <p:extLst>
      <p:ext uri="{BB962C8B-B14F-4D97-AF65-F5344CB8AC3E}">
        <p14:creationId xmlns:p14="http://schemas.microsoft.com/office/powerpoint/2010/main" val="947531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223B9-20A0-CD06-9A64-2B73BFC61352}"/>
              </a:ext>
            </a:extLst>
          </p:cNvPr>
          <p:cNvSpPr>
            <a:spLocks noGrp="1"/>
          </p:cNvSpPr>
          <p:nvPr>
            <p:ph type="title"/>
          </p:nvPr>
        </p:nvSpPr>
        <p:spPr>
          <a:xfrm>
            <a:off x="838200" y="1181334"/>
            <a:ext cx="10515600" cy="2617415"/>
          </a:xfrm>
        </p:spPr>
        <p:txBody>
          <a:bodyPr>
            <a:normAutofit/>
          </a:bodyPr>
          <a:lstStyle/>
          <a:p>
            <a:r>
              <a:rPr lang="nl-NL" b="1" dirty="0"/>
              <a:t>Een dag in ZOUT: vrijdag 9 september 2027</a:t>
            </a:r>
            <a:endParaRPr lang="nl-NL" dirty="0"/>
          </a:p>
        </p:txBody>
      </p:sp>
      <p:pic>
        <p:nvPicPr>
          <p:cNvPr id="4" name="Afbeelding 3">
            <a:extLst>
              <a:ext uri="{FF2B5EF4-FFF2-40B4-BE49-F238E27FC236}">
                <a16:creationId xmlns:a16="http://schemas.microsoft.com/office/drawing/2014/main" id="{12D79542-248E-5848-4CDC-E0C689341D03}"/>
              </a:ext>
            </a:extLst>
          </p:cNvPr>
          <p:cNvPicPr>
            <a:picLocks noChangeAspect="1"/>
          </p:cNvPicPr>
          <p:nvPr/>
        </p:nvPicPr>
        <p:blipFill>
          <a:blip r:embed="rId2"/>
          <a:stretch>
            <a:fillRect/>
          </a:stretch>
        </p:blipFill>
        <p:spPr>
          <a:xfrm>
            <a:off x="10854526" y="173043"/>
            <a:ext cx="1201016" cy="1207113"/>
          </a:xfrm>
          <a:prstGeom prst="rect">
            <a:avLst/>
          </a:prstGeom>
        </p:spPr>
      </p:pic>
    </p:spTree>
    <p:extLst>
      <p:ext uri="{BB962C8B-B14F-4D97-AF65-F5344CB8AC3E}">
        <p14:creationId xmlns:p14="http://schemas.microsoft.com/office/powerpoint/2010/main" val="3973385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5FE718-83A1-DAAA-0D5B-B443138DDA16}"/>
              </a:ext>
            </a:extLst>
          </p:cNvPr>
          <p:cNvSpPr>
            <a:spLocks noGrp="1"/>
          </p:cNvSpPr>
          <p:nvPr>
            <p:ph type="title"/>
          </p:nvPr>
        </p:nvSpPr>
        <p:spPr/>
        <p:txBody>
          <a:bodyPr/>
          <a:lstStyle/>
          <a:p>
            <a:r>
              <a:rPr lang="nl-NL" dirty="0"/>
              <a:t>Financieel/vastgoed</a:t>
            </a:r>
          </a:p>
        </p:txBody>
      </p:sp>
      <p:sp>
        <p:nvSpPr>
          <p:cNvPr id="3" name="Tijdelijke aanduiding voor inhoud 2">
            <a:extLst>
              <a:ext uri="{FF2B5EF4-FFF2-40B4-BE49-F238E27FC236}">
                <a16:creationId xmlns:a16="http://schemas.microsoft.com/office/drawing/2014/main" id="{49711079-4CD1-C990-920F-FCCC063BEE6B}"/>
              </a:ext>
            </a:extLst>
          </p:cNvPr>
          <p:cNvSpPr>
            <a:spLocks noGrp="1"/>
          </p:cNvSpPr>
          <p:nvPr>
            <p:ph idx="1"/>
          </p:nvPr>
        </p:nvSpPr>
        <p:spPr/>
        <p:txBody>
          <a:bodyPr>
            <a:normAutofit fontScale="85000" lnSpcReduction="20000"/>
          </a:bodyPr>
          <a:lstStyle/>
          <a:p>
            <a:r>
              <a:rPr lang="nl-NL" dirty="0"/>
              <a:t>Overeenstemming op hoofdlijnen tussen KR/CvK/diaconie/ZOUT over financiële verhouding:</a:t>
            </a:r>
          </a:p>
          <a:p>
            <a:pPr lvl="1"/>
            <a:r>
              <a:rPr lang="nl-NL" dirty="0"/>
              <a:t>CvK: 1,1m euro, 3 </a:t>
            </a:r>
            <a:r>
              <a:rPr lang="nl-NL" dirty="0" err="1"/>
              <a:t>jr</a:t>
            </a:r>
            <a:r>
              <a:rPr lang="nl-NL" dirty="0"/>
              <a:t> 1% rente daarna marktconform, aflossen na 3 jaar,</a:t>
            </a:r>
          </a:p>
          <a:p>
            <a:pPr lvl="1"/>
            <a:r>
              <a:rPr lang="nl-NL" dirty="0"/>
              <a:t>Diaconie: 450k euro, 1% rente, achtergestelde lening</a:t>
            </a:r>
          </a:p>
          <a:p>
            <a:r>
              <a:rPr lang="nl-NL" dirty="0"/>
              <a:t>Maar er is nog discussie over: </a:t>
            </a:r>
          </a:p>
          <a:p>
            <a:pPr lvl="1"/>
            <a:r>
              <a:rPr lang="nl-NL" dirty="0"/>
              <a:t>rangorde hypotheekrecht en </a:t>
            </a:r>
          </a:p>
          <a:p>
            <a:pPr lvl="1"/>
            <a:r>
              <a:rPr lang="nl-NL" dirty="0"/>
              <a:t>CvK stelt als eis dat ZOUT maximaal 1,5 miljoen euro mag lenen om het risico voor de CvK te beperken. Dat betekent dat ZOUT </a:t>
            </a:r>
            <a:r>
              <a:rPr lang="nl-NL" dirty="0" err="1"/>
              <a:t>plm</a:t>
            </a:r>
            <a:r>
              <a:rPr lang="nl-NL" dirty="0"/>
              <a:t> 1 miljoen eigen middelen moet inbrengen.</a:t>
            </a:r>
          </a:p>
          <a:p>
            <a:r>
              <a:rPr lang="nl-NL" dirty="0"/>
              <a:t>Maatschappij van Welstand leent 500k euro voor 20 jaar tegen een vaste rente van 3,9%, 2</a:t>
            </a:r>
            <a:r>
              <a:rPr lang="nl-NL" baseline="30000" dirty="0"/>
              <a:t>e</a:t>
            </a:r>
            <a:r>
              <a:rPr lang="nl-NL" dirty="0"/>
              <a:t> hypotheekrecht, aflossing in 20 jaar</a:t>
            </a:r>
          </a:p>
          <a:p>
            <a:r>
              <a:rPr lang="nl-NL" dirty="0"/>
              <a:t>SKG wil niet financieren omdat het pand geen klooster-look heeft. SKG beoordeelt businessplan als goed.</a:t>
            </a:r>
          </a:p>
          <a:p>
            <a:r>
              <a:rPr lang="nl-NL" dirty="0"/>
              <a:t>Triodos wil 650k euro hypotheek verstrekken, 25 jaar, 5,4% rente, pas vanaf jaar 2 aflossen</a:t>
            </a:r>
          </a:p>
        </p:txBody>
      </p:sp>
      <p:pic>
        <p:nvPicPr>
          <p:cNvPr id="4" name="Afbeelding 3">
            <a:extLst>
              <a:ext uri="{FF2B5EF4-FFF2-40B4-BE49-F238E27FC236}">
                <a16:creationId xmlns:a16="http://schemas.microsoft.com/office/drawing/2014/main" id="{72EA4321-9B86-EEE7-20F8-E522DB4771A7}"/>
              </a:ext>
            </a:extLst>
          </p:cNvPr>
          <p:cNvPicPr>
            <a:picLocks noChangeAspect="1"/>
          </p:cNvPicPr>
          <p:nvPr/>
        </p:nvPicPr>
        <p:blipFill>
          <a:blip r:embed="rId2"/>
          <a:stretch>
            <a:fillRect/>
          </a:stretch>
        </p:blipFill>
        <p:spPr>
          <a:xfrm>
            <a:off x="10895976" y="125859"/>
            <a:ext cx="1201016" cy="1207113"/>
          </a:xfrm>
          <a:prstGeom prst="rect">
            <a:avLst/>
          </a:prstGeom>
        </p:spPr>
      </p:pic>
    </p:spTree>
    <p:extLst>
      <p:ext uri="{BB962C8B-B14F-4D97-AF65-F5344CB8AC3E}">
        <p14:creationId xmlns:p14="http://schemas.microsoft.com/office/powerpoint/2010/main" val="1172588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BFF510D-F303-9037-F993-DAA7EE98C3D9}"/>
              </a:ext>
            </a:extLst>
          </p:cNvPr>
          <p:cNvSpPr>
            <a:spLocks noGrp="1"/>
          </p:cNvSpPr>
          <p:nvPr>
            <p:ph idx="1"/>
          </p:nvPr>
        </p:nvSpPr>
        <p:spPr>
          <a:xfrm>
            <a:off x="555901" y="128876"/>
            <a:ext cx="11177875" cy="6591043"/>
          </a:xfrm>
        </p:spPr>
        <p:txBody>
          <a:bodyPr>
            <a:normAutofit fontScale="77500" lnSpcReduction="20000"/>
          </a:bodyPr>
          <a:lstStyle/>
          <a:p>
            <a:pPr marL="0" indent="0">
              <a:buNone/>
            </a:pPr>
            <a:r>
              <a:rPr lang="nl-NL" dirty="0"/>
              <a:t>- 09.00 uur: De directeur van ZOUT is in Rotterdam voor een gesprek met een groot </a:t>
            </a:r>
            <a:br>
              <a:rPr lang="nl-NL" dirty="0"/>
            </a:br>
            <a:r>
              <a:rPr lang="nl-NL" dirty="0"/>
              <a:t>fonds over het verduurzamen van de gebouwen van ZOUT.</a:t>
            </a:r>
            <a:br>
              <a:rPr lang="nl-NL" dirty="0"/>
            </a:br>
            <a:br>
              <a:rPr lang="nl-NL" dirty="0"/>
            </a:br>
            <a:r>
              <a:rPr lang="nl-NL" dirty="0"/>
              <a:t>- 10.00 uur: ZOUT-stagiaire Jessica doet onderzoek onder gemeenteleden van de </a:t>
            </a:r>
            <a:br>
              <a:rPr lang="nl-NL" dirty="0"/>
            </a:br>
            <a:r>
              <a:rPr lang="nl-NL" dirty="0"/>
              <a:t>PGO naar hun grote levensvragen: waar worstelen zij mee? In de Dorpskerk spreekt </a:t>
            </a:r>
            <a:br>
              <a:rPr lang="nl-NL" dirty="0"/>
            </a:br>
            <a:r>
              <a:rPr lang="nl-NL" dirty="0"/>
              <a:t>ze met 3 oudere gemeenteleden.</a:t>
            </a:r>
            <a:br>
              <a:rPr lang="nl-NL" dirty="0"/>
            </a:br>
            <a:br>
              <a:rPr lang="nl-NL" b="1" dirty="0"/>
            </a:br>
            <a:r>
              <a:rPr lang="nl-NL" dirty="0"/>
              <a:t>- 12.00 uur: Een groep van 17 jongeren uit het hele land krijgt een overheerlijke kloosterlunch. Hun retraite over ‘Dertigersdilemma’s’ zit er bijna op. </a:t>
            </a:r>
            <a:br>
              <a:rPr lang="nl-NL" dirty="0"/>
            </a:br>
            <a:br>
              <a:rPr lang="nl-NL" dirty="0"/>
            </a:br>
            <a:r>
              <a:rPr lang="nl-NL" dirty="0"/>
              <a:t>- Nog een paar uur, en dan gaat iedereen weer huiswaarts, met uitzondering van 2 personen: die blijven nog een paar dagen langer, willen ook graag zondag de dienst meemaken.</a:t>
            </a:r>
            <a:br>
              <a:rPr lang="nl-NL" dirty="0"/>
            </a:br>
            <a:br>
              <a:rPr lang="nl-NL" dirty="0"/>
            </a:br>
            <a:r>
              <a:rPr lang="nl-NL" dirty="0"/>
              <a:t>- 13.00 uur: Dominee Marijke van Selm is aanwezig om zich voor te bereiden op een nieuwe groep van 12 personen van een protestantse kerk uit Eindhoven die eind van de middag komt voor een weekendretraite over ‘Anders kerk-zijn’. Marijke zal deze retraite met een bijzondere viering/ritueel openen in de Dorpskerk.</a:t>
            </a:r>
            <a:br>
              <a:rPr lang="nl-NL" dirty="0"/>
            </a:br>
            <a:br>
              <a:rPr lang="nl-NL" dirty="0"/>
            </a:br>
            <a:r>
              <a:rPr lang="nl-NL" dirty="0"/>
              <a:t>- 14.00 uur: Meerdere vrijwilligers, waaronder een aantal uit de Dorpskerk, bereiden zich als gastheren/vrouwen voor het komende weekend. Ze bespreken de taakverdeling en aanwezigheid gedurende de komende retraite.</a:t>
            </a:r>
            <a:br>
              <a:rPr lang="nl-NL" dirty="0"/>
            </a:br>
            <a:br>
              <a:rPr lang="nl-NL" dirty="0"/>
            </a:br>
            <a:r>
              <a:rPr lang="nl-NL" dirty="0"/>
              <a:t>- 15.00 uur: De lezing van de Vlaamse psychiater Dirk De Wachter begint, een initiatief van ZOUT én de PGO. De Dorpskerk zit tot de laatste stoel vol: 200-225 personen, waarvan meer dan de helft personen die nog nooit in deze kerk zijn geweest.</a:t>
            </a:r>
            <a:br>
              <a:rPr lang="nl-NL" dirty="0"/>
            </a:br>
            <a:endParaRPr lang="nl-NL" dirty="0"/>
          </a:p>
        </p:txBody>
      </p:sp>
      <p:pic>
        <p:nvPicPr>
          <p:cNvPr id="2" name="Afbeelding 1">
            <a:extLst>
              <a:ext uri="{FF2B5EF4-FFF2-40B4-BE49-F238E27FC236}">
                <a16:creationId xmlns:a16="http://schemas.microsoft.com/office/drawing/2014/main" id="{7B5EAF1D-7D03-4BCB-0B58-57E4DE1FA1C4}"/>
              </a:ext>
            </a:extLst>
          </p:cNvPr>
          <p:cNvPicPr>
            <a:picLocks noChangeAspect="1"/>
          </p:cNvPicPr>
          <p:nvPr/>
        </p:nvPicPr>
        <p:blipFill>
          <a:blip r:embed="rId2"/>
          <a:stretch>
            <a:fillRect/>
          </a:stretch>
        </p:blipFill>
        <p:spPr>
          <a:xfrm>
            <a:off x="10839485" y="277115"/>
            <a:ext cx="1201016" cy="1207113"/>
          </a:xfrm>
          <a:prstGeom prst="rect">
            <a:avLst/>
          </a:prstGeom>
        </p:spPr>
      </p:pic>
    </p:spTree>
    <p:extLst>
      <p:ext uri="{BB962C8B-B14F-4D97-AF65-F5344CB8AC3E}">
        <p14:creationId xmlns:p14="http://schemas.microsoft.com/office/powerpoint/2010/main" val="832238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21C813-1806-36D4-7221-2EE279A12385}"/>
              </a:ext>
            </a:extLst>
          </p:cNvPr>
          <p:cNvSpPr>
            <a:spLocks noGrp="1"/>
          </p:cNvSpPr>
          <p:nvPr>
            <p:ph type="title"/>
          </p:nvPr>
        </p:nvSpPr>
        <p:spPr/>
        <p:txBody>
          <a:bodyPr>
            <a:normAutofit/>
          </a:bodyPr>
          <a:lstStyle/>
          <a:p>
            <a:r>
              <a:rPr lang="nl-NL" b="1" dirty="0"/>
              <a:t>Gespreksvragen:</a:t>
            </a:r>
            <a:br>
              <a:rPr lang="nl-NL" dirty="0"/>
            </a:br>
            <a:endParaRPr lang="nl-NL" dirty="0"/>
          </a:p>
        </p:txBody>
      </p:sp>
      <p:sp>
        <p:nvSpPr>
          <p:cNvPr id="3" name="Tijdelijke aanduiding voor inhoud 2">
            <a:extLst>
              <a:ext uri="{FF2B5EF4-FFF2-40B4-BE49-F238E27FC236}">
                <a16:creationId xmlns:a16="http://schemas.microsoft.com/office/drawing/2014/main" id="{97E87CFD-BCAD-A82F-BEDD-2917DF609249}"/>
              </a:ext>
            </a:extLst>
          </p:cNvPr>
          <p:cNvSpPr>
            <a:spLocks noGrp="1"/>
          </p:cNvSpPr>
          <p:nvPr>
            <p:ph idx="1"/>
          </p:nvPr>
        </p:nvSpPr>
        <p:spPr/>
        <p:txBody>
          <a:bodyPr/>
          <a:lstStyle/>
          <a:p>
            <a:r>
              <a:rPr lang="nl-NL" b="1" dirty="0"/>
              <a:t>Welke beelden roepen deze gebeurtenissen bij u op? </a:t>
            </a:r>
          </a:p>
          <a:p>
            <a:r>
              <a:rPr lang="nl-NL" b="1" dirty="0"/>
              <a:t>Realistisch?</a:t>
            </a:r>
            <a:endParaRPr lang="nl-NL" dirty="0"/>
          </a:p>
        </p:txBody>
      </p:sp>
      <p:pic>
        <p:nvPicPr>
          <p:cNvPr id="4" name="Afbeelding 3">
            <a:extLst>
              <a:ext uri="{FF2B5EF4-FFF2-40B4-BE49-F238E27FC236}">
                <a16:creationId xmlns:a16="http://schemas.microsoft.com/office/drawing/2014/main" id="{43F5686A-24F7-7401-3FF2-0EAB3990BB9D}"/>
              </a:ext>
            </a:extLst>
          </p:cNvPr>
          <p:cNvPicPr>
            <a:picLocks noChangeAspect="1"/>
          </p:cNvPicPr>
          <p:nvPr/>
        </p:nvPicPr>
        <p:blipFill>
          <a:blip r:embed="rId2"/>
          <a:stretch>
            <a:fillRect/>
          </a:stretch>
        </p:blipFill>
        <p:spPr>
          <a:xfrm>
            <a:off x="10902112" y="131338"/>
            <a:ext cx="1201016" cy="1207113"/>
          </a:xfrm>
          <a:prstGeom prst="rect">
            <a:avLst/>
          </a:prstGeom>
        </p:spPr>
      </p:pic>
    </p:spTree>
    <p:extLst>
      <p:ext uri="{BB962C8B-B14F-4D97-AF65-F5344CB8AC3E}">
        <p14:creationId xmlns:p14="http://schemas.microsoft.com/office/powerpoint/2010/main" val="1907283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10BBB-7945-33EF-BE5E-1CD9DC582C11}"/>
              </a:ext>
            </a:extLst>
          </p:cNvPr>
          <p:cNvSpPr>
            <a:spLocks noGrp="1"/>
          </p:cNvSpPr>
          <p:nvPr>
            <p:ph type="title"/>
          </p:nvPr>
        </p:nvSpPr>
        <p:spPr/>
        <p:txBody>
          <a:bodyPr/>
          <a:lstStyle/>
          <a:p>
            <a:r>
              <a:rPr lang="nl-NL" b="1" dirty="0"/>
              <a:t>Programmering</a:t>
            </a:r>
            <a:endParaRPr lang="nl-NL" dirty="0"/>
          </a:p>
        </p:txBody>
      </p:sp>
      <p:sp>
        <p:nvSpPr>
          <p:cNvPr id="3" name="Tijdelijke aanduiding voor inhoud 2">
            <a:extLst>
              <a:ext uri="{FF2B5EF4-FFF2-40B4-BE49-F238E27FC236}">
                <a16:creationId xmlns:a16="http://schemas.microsoft.com/office/drawing/2014/main" id="{652FF34E-6F3E-223A-B5F5-5E013956B419}"/>
              </a:ext>
            </a:extLst>
          </p:cNvPr>
          <p:cNvSpPr>
            <a:spLocks noGrp="1"/>
          </p:cNvSpPr>
          <p:nvPr>
            <p:ph idx="1"/>
          </p:nvPr>
        </p:nvSpPr>
        <p:spPr/>
        <p:txBody>
          <a:bodyPr>
            <a:normAutofit fontScale="92500" lnSpcReduction="20000"/>
          </a:bodyPr>
          <a:lstStyle/>
          <a:p>
            <a:pPr marL="0" indent="0">
              <a:buNone/>
            </a:pPr>
            <a:r>
              <a:rPr lang="nl-NL" i="1" dirty="0"/>
              <a:t>Om misverstanden te voorkomen: verschillende activiteiten/verhuur-mogelijkheden: </a:t>
            </a:r>
          </a:p>
          <a:p>
            <a:pPr marL="0" indent="0">
              <a:buNone/>
            </a:pPr>
            <a:br>
              <a:rPr lang="nl-NL" i="1" dirty="0"/>
            </a:br>
            <a:r>
              <a:rPr lang="nl-NL" dirty="0"/>
              <a:t>A. Eigen programma’s met open inschrijving, waarvan</a:t>
            </a:r>
          </a:p>
          <a:p>
            <a:pPr marL="457200" lvl="1" indent="0">
              <a:buNone/>
            </a:pPr>
            <a:r>
              <a:rPr lang="nl-NL" dirty="0"/>
              <a:t>60% van de programma’s is voor de ‘kaskrakers’, programma’s begeleid door personen die elders goed lopen</a:t>
            </a:r>
          </a:p>
          <a:p>
            <a:pPr marL="457200" lvl="1" indent="0">
              <a:buNone/>
            </a:pPr>
            <a:r>
              <a:rPr lang="nl-NL" dirty="0"/>
              <a:t>22,5% van de programma’s gaan we proberen gefinancierd te krijgen door fondsen</a:t>
            </a:r>
          </a:p>
          <a:p>
            <a:pPr marL="457200" lvl="1" indent="0">
              <a:buNone/>
            </a:pPr>
            <a:r>
              <a:rPr lang="nl-NL" dirty="0"/>
              <a:t>17,5% van de programma’s zijn de wat meer experimentele programma’s en programma’s die goed passen bij het unieke van ZOUT</a:t>
            </a:r>
          </a:p>
          <a:p>
            <a:pPr marL="0" indent="0">
              <a:buNone/>
            </a:pPr>
            <a:br>
              <a:rPr lang="nl-NL" dirty="0"/>
            </a:br>
            <a:r>
              <a:rPr lang="nl-NL" dirty="0"/>
              <a:t>B. Programma’s van andere organisaties/verhuur kamers lange termijn    </a:t>
            </a:r>
            <a:br>
              <a:rPr lang="nl-NL" dirty="0"/>
            </a:br>
            <a:r>
              <a:rPr lang="nl-NL" dirty="0"/>
              <a:t>C. Verhuur kloosterkamers</a:t>
            </a:r>
            <a:br>
              <a:rPr lang="nl-NL" dirty="0"/>
            </a:br>
            <a:r>
              <a:rPr lang="nl-NL" dirty="0"/>
              <a:t>D. Verhuur kamers zomerseizoen                     </a:t>
            </a:r>
            <a:br>
              <a:rPr lang="nl-NL" dirty="0"/>
            </a:br>
            <a:r>
              <a:rPr lang="nl-NL" dirty="0"/>
              <a:t>E. Zaalverhuur</a:t>
            </a:r>
          </a:p>
        </p:txBody>
      </p:sp>
      <p:pic>
        <p:nvPicPr>
          <p:cNvPr id="4" name="Afbeelding 3">
            <a:extLst>
              <a:ext uri="{FF2B5EF4-FFF2-40B4-BE49-F238E27FC236}">
                <a16:creationId xmlns:a16="http://schemas.microsoft.com/office/drawing/2014/main" id="{2733A56F-9785-486C-C381-6C30A6012D19}"/>
              </a:ext>
            </a:extLst>
          </p:cNvPr>
          <p:cNvPicPr>
            <a:picLocks noChangeAspect="1"/>
          </p:cNvPicPr>
          <p:nvPr/>
        </p:nvPicPr>
        <p:blipFill>
          <a:blip r:embed="rId2"/>
          <a:stretch>
            <a:fillRect/>
          </a:stretch>
        </p:blipFill>
        <p:spPr>
          <a:xfrm>
            <a:off x="10877565" y="156544"/>
            <a:ext cx="1201016" cy="1207113"/>
          </a:xfrm>
          <a:prstGeom prst="rect">
            <a:avLst/>
          </a:prstGeom>
        </p:spPr>
      </p:pic>
    </p:spTree>
    <p:extLst>
      <p:ext uri="{BB962C8B-B14F-4D97-AF65-F5344CB8AC3E}">
        <p14:creationId xmlns:p14="http://schemas.microsoft.com/office/powerpoint/2010/main" val="2334229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4AD936-AF67-5929-941C-F7FC6FFBE2FD}"/>
              </a:ext>
            </a:extLst>
          </p:cNvPr>
          <p:cNvSpPr>
            <a:spLocks noGrp="1"/>
          </p:cNvSpPr>
          <p:nvPr>
            <p:ph type="title"/>
          </p:nvPr>
        </p:nvSpPr>
        <p:spPr/>
        <p:txBody>
          <a:bodyPr/>
          <a:lstStyle/>
          <a:p>
            <a:r>
              <a:rPr lang="nl-NL" dirty="0"/>
              <a:t>Voorbeelden categorie A</a:t>
            </a:r>
          </a:p>
        </p:txBody>
      </p:sp>
      <p:sp>
        <p:nvSpPr>
          <p:cNvPr id="3" name="Tijdelijke aanduiding voor inhoud 2">
            <a:extLst>
              <a:ext uri="{FF2B5EF4-FFF2-40B4-BE49-F238E27FC236}">
                <a16:creationId xmlns:a16="http://schemas.microsoft.com/office/drawing/2014/main" id="{26FDDE65-5372-CCE0-DC6C-A65B22229CF7}"/>
              </a:ext>
            </a:extLst>
          </p:cNvPr>
          <p:cNvSpPr>
            <a:spLocks noGrp="1"/>
          </p:cNvSpPr>
          <p:nvPr>
            <p:ph idx="1"/>
          </p:nvPr>
        </p:nvSpPr>
        <p:spPr/>
        <p:txBody>
          <a:bodyPr>
            <a:normAutofit fontScale="92500" lnSpcReduction="20000"/>
          </a:bodyPr>
          <a:lstStyle/>
          <a:p>
            <a:r>
              <a:rPr lang="nl-NL" dirty="0" err="1"/>
              <a:t>Stevo</a:t>
            </a:r>
            <a:r>
              <a:rPr lang="nl-NL" dirty="0"/>
              <a:t> Akkerman, </a:t>
            </a:r>
            <a:r>
              <a:rPr lang="nl-NL" i="1" dirty="0"/>
              <a:t>Trouw</a:t>
            </a:r>
            <a:r>
              <a:rPr lang="nl-NL" dirty="0"/>
              <a:t>-journalist: Twee dagen aan zee over ‘Verwondering, verlangen en hoop’ </a:t>
            </a:r>
          </a:p>
          <a:p>
            <a:r>
              <a:rPr lang="nl-NL" dirty="0"/>
              <a:t>Een weekend over de spiritualiteit van Etty </a:t>
            </a:r>
            <a:r>
              <a:rPr lang="nl-NL" dirty="0" err="1"/>
              <a:t>Hillesum</a:t>
            </a:r>
            <a:r>
              <a:rPr lang="nl-NL" dirty="0"/>
              <a:t> – volgend jaar een tv-serie over haar</a:t>
            </a:r>
          </a:p>
          <a:p>
            <a:r>
              <a:rPr lang="nl-NL" dirty="0"/>
              <a:t>Arjan Broers over ‘De beste Helft’ (50+-</a:t>
            </a:r>
            <a:r>
              <a:rPr lang="nl-NL" dirty="0" err="1"/>
              <a:t>ers</a:t>
            </a:r>
            <a:r>
              <a:rPr lang="nl-NL" dirty="0"/>
              <a:t>) en ‘Kind en badwater’ – in samenwerking met de groep veertigers/vijftigers van de PGO</a:t>
            </a:r>
          </a:p>
          <a:p>
            <a:r>
              <a:rPr lang="nl-NL" dirty="0"/>
              <a:t>Frits de Lange over Simone Weil</a:t>
            </a:r>
          </a:p>
          <a:p>
            <a:r>
              <a:rPr lang="nl-NL" dirty="0"/>
              <a:t>Ondernemers en zingeving/spiritualiteit: wat bezielt de ondernemer? Met medewerking van Stephan </a:t>
            </a:r>
            <a:r>
              <a:rPr lang="nl-NL" dirty="0" err="1"/>
              <a:t>Ummelen</a:t>
            </a:r>
            <a:endParaRPr lang="nl-NL" dirty="0"/>
          </a:p>
          <a:p>
            <a:r>
              <a:rPr lang="nl-NL" dirty="0"/>
              <a:t>Dertigersdilemma’s – in samenwerking medewerking van de ‘eigen jongeren’ </a:t>
            </a:r>
          </a:p>
          <a:p>
            <a:r>
              <a:rPr lang="nl-NL" dirty="0"/>
              <a:t>Jut-weekend – met medewerking van Mirjam van der Vegt </a:t>
            </a:r>
          </a:p>
        </p:txBody>
      </p:sp>
      <p:pic>
        <p:nvPicPr>
          <p:cNvPr id="4" name="Afbeelding 3">
            <a:extLst>
              <a:ext uri="{FF2B5EF4-FFF2-40B4-BE49-F238E27FC236}">
                <a16:creationId xmlns:a16="http://schemas.microsoft.com/office/drawing/2014/main" id="{D2BF313A-F485-B3BB-133B-B9FF4584CDC4}"/>
              </a:ext>
            </a:extLst>
          </p:cNvPr>
          <p:cNvPicPr>
            <a:picLocks noChangeAspect="1"/>
          </p:cNvPicPr>
          <p:nvPr/>
        </p:nvPicPr>
        <p:blipFill>
          <a:blip r:embed="rId2"/>
          <a:stretch>
            <a:fillRect/>
          </a:stretch>
        </p:blipFill>
        <p:spPr>
          <a:xfrm>
            <a:off x="10908249" y="155886"/>
            <a:ext cx="1201016" cy="1207113"/>
          </a:xfrm>
          <a:prstGeom prst="rect">
            <a:avLst/>
          </a:prstGeom>
        </p:spPr>
      </p:pic>
    </p:spTree>
    <p:extLst>
      <p:ext uri="{BB962C8B-B14F-4D97-AF65-F5344CB8AC3E}">
        <p14:creationId xmlns:p14="http://schemas.microsoft.com/office/powerpoint/2010/main" val="1732045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BD5B79-84F4-AFC4-0BA7-42F879D3DB0A}"/>
              </a:ext>
            </a:extLst>
          </p:cNvPr>
          <p:cNvSpPr>
            <a:spLocks noGrp="1"/>
          </p:cNvSpPr>
          <p:nvPr>
            <p:ph type="title"/>
          </p:nvPr>
        </p:nvSpPr>
        <p:spPr/>
        <p:txBody>
          <a:bodyPr/>
          <a:lstStyle/>
          <a:p>
            <a:r>
              <a:rPr lang="nl-NL" dirty="0" err="1"/>
              <a:t>Voorbeelde</a:t>
            </a:r>
            <a:r>
              <a:rPr lang="nl-NL" dirty="0"/>
              <a:t> categorie B (concrete offerte aanvragen)</a:t>
            </a:r>
          </a:p>
        </p:txBody>
      </p:sp>
      <p:sp>
        <p:nvSpPr>
          <p:cNvPr id="3" name="Tijdelijke aanduiding voor inhoud 2">
            <a:extLst>
              <a:ext uri="{FF2B5EF4-FFF2-40B4-BE49-F238E27FC236}">
                <a16:creationId xmlns:a16="http://schemas.microsoft.com/office/drawing/2014/main" id="{646A00CB-0316-526A-5465-D35508E02768}"/>
              </a:ext>
            </a:extLst>
          </p:cNvPr>
          <p:cNvSpPr>
            <a:spLocks noGrp="1"/>
          </p:cNvSpPr>
          <p:nvPr>
            <p:ph idx="1"/>
          </p:nvPr>
        </p:nvSpPr>
        <p:spPr/>
        <p:txBody>
          <a:bodyPr/>
          <a:lstStyle/>
          <a:p>
            <a:r>
              <a:rPr lang="nl-NL" dirty="0"/>
              <a:t>Een meerdaagse over ‘De weg van Leonard Cohen’ van het Open Klooster – was al bijna volgeboekt.</a:t>
            </a:r>
          </a:p>
          <a:p>
            <a:r>
              <a:rPr lang="nl-NL" dirty="0"/>
              <a:t>Jongerenweekend van de Katholieke Raad voor het Jodendom – christelijke, joodse, islamitische jongeren bijeen</a:t>
            </a:r>
          </a:p>
          <a:p>
            <a:r>
              <a:rPr lang="nl-NL" dirty="0"/>
              <a:t>Protestants/Vrijzinnig Delft – een eigen programma in ZOUT voor leden van deze gemeenschap.</a:t>
            </a:r>
          </a:p>
        </p:txBody>
      </p:sp>
      <p:pic>
        <p:nvPicPr>
          <p:cNvPr id="4" name="Afbeelding 3">
            <a:extLst>
              <a:ext uri="{FF2B5EF4-FFF2-40B4-BE49-F238E27FC236}">
                <a16:creationId xmlns:a16="http://schemas.microsoft.com/office/drawing/2014/main" id="{C97F6CA9-35EC-EA39-90E1-A9C51E522B21}"/>
              </a:ext>
            </a:extLst>
          </p:cNvPr>
          <p:cNvPicPr>
            <a:picLocks noChangeAspect="1"/>
          </p:cNvPicPr>
          <p:nvPr/>
        </p:nvPicPr>
        <p:blipFill>
          <a:blip r:embed="rId2"/>
          <a:stretch>
            <a:fillRect/>
          </a:stretch>
        </p:blipFill>
        <p:spPr>
          <a:xfrm>
            <a:off x="10810058" y="230188"/>
            <a:ext cx="1201016" cy="1207113"/>
          </a:xfrm>
          <a:prstGeom prst="rect">
            <a:avLst/>
          </a:prstGeom>
        </p:spPr>
      </p:pic>
    </p:spTree>
    <p:extLst>
      <p:ext uri="{BB962C8B-B14F-4D97-AF65-F5344CB8AC3E}">
        <p14:creationId xmlns:p14="http://schemas.microsoft.com/office/powerpoint/2010/main" val="1245231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A842B9-38DF-C530-1BD2-1970D2E90664}"/>
              </a:ext>
            </a:extLst>
          </p:cNvPr>
          <p:cNvSpPr>
            <a:spLocks noGrp="1"/>
          </p:cNvSpPr>
          <p:nvPr>
            <p:ph type="title"/>
          </p:nvPr>
        </p:nvSpPr>
        <p:spPr/>
        <p:txBody>
          <a:bodyPr>
            <a:normAutofit/>
          </a:bodyPr>
          <a:lstStyle/>
          <a:p>
            <a:r>
              <a:rPr lang="nl-NL" b="1" dirty="0"/>
              <a:t>Gespreksvragen:</a:t>
            </a:r>
            <a:endParaRPr lang="nl-NL" dirty="0"/>
          </a:p>
        </p:txBody>
      </p:sp>
      <p:sp>
        <p:nvSpPr>
          <p:cNvPr id="3" name="Tijdelijke aanduiding voor inhoud 2">
            <a:extLst>
              <a:ext uri="{FF2B5EF4-FFF2-40B4-BE49-F238E27FC236}">
                <a16:creationId xmlns:a16="http://schemas.microsoft.com/office/drawing/2014/main" id="{6CB1C5BD-07C1-4820-4BA1-E09A2F529691}"/>
              </a:ext>
            </a:extLst>
          </p:cNvPr>
          <p:cNvSpPr>
            <a:spLocks noGrp="1"/>
          </p:cNvSpPr>
          <p:nvPr>
            <p:ph idx="1"/>
          </p:nvPr>
        </p:nvSpPr>
        <p:spPr/>
        <p:txBody>
          <a:bodyPr/>
          <a:lstStyle/>
          <a:p>
            <a:r>
              <a:rPr lang="nl-NL" b="1" dirty="0"/>
              <a:t>Wat spreekt u aan? </a:t>
            </a:r>
          </a:p>
          <a:p>
            <a:r>
              <a:rPr lang="nl-NL" b="1" dirty="0"/>
              <a:t>Wat mist u? </a:t>
            </a:r>
          </a:p>
          <a:p>
            <a:r>
              <a:rPr lang="nl-NL" b="1" dirty="0"/>
              <a:t>Wanneer zou u meedoen aan een meerdaagse activiteit?</a:t>
            </a:r>
            <a:endParaRPr lang="nl-NL" dirty="0"/>
          </a:p>
        </p:txBody>
      </p:sp>
      <p:pic>
        <p:nvPicPr>
          <p:cNvPr id="4" name="Afbeelding 3">
            <a:extLst>
              <a:ext uri="{FF2B5EF4-FFF2-40B4-BE49-F238E27FC236}">
                <a16:creationId xmlns:a16="http://schemas.microsoft.com/office/drawing/2014/main" id="{ED10D584-FD8B-352E-B0E5-FA7E0D0B6DC5}"/>
              </a:ext>
            </a:extLst>
          </p:cNvPr>
          <p:cNvPicPr>
            <a:picLocks noChangeAspect="1"/>
          </p:cNvPicPr>
          <p:nvPr/>
        </p:nvPicPr>
        <p:blipFill>
          <a:blip r:embed="rId2"/>
          <a:stretch>
            <a:fillRect/>
          </a:stretch>
        </p:blipFill>
        <p:spPr>
          <a:xfrm>
            <a:off x="10889838" y="156544"/>
            <a:ext cx="1201016" cy="1207113"/>
          </a:xfrm>
          <a:prstGeom prst="rect">
            <a:avLst/>
          </a:prstGeom>
        </p:spPr>
      </p:pic>
    </p:spTree>
    <p:extLst>
      <p:ext uri="{BB962C8B-B14F-4D97-AF65-F5344CB8AC3E}">
        <p14:creationId xmlns:p14="http://schemas.microsoft.com/office/powerpoint/2010/main" val="1547341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B6D7C-8565-947D-EEE2-37F36982FDA8}"/>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A84063D-8FBB-B798-687F-CCB8E543DAD1}"/>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665154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E66D7-499C-016E-C926-D8868BD9BFF9}"/>
              </a:ext>
            </a:extLst>
          </p:cNvPr>
          <p:cNvSpPr>
            <a:spLocks noGrp="1"/>
          </p:cNvSpPr>
          <p:nvPr>
            <p:ph type="title"/>
          </p:nvPr>
        </p:nvSpPr>
        <p:spPr>
          <a:xfrm>
            <a:off x="856611" y="365125"/>
            <a:ext cx="10515600" cy="1325563"/>
          </a:xfrm>
        </p:spPr>
        <p:txBody>
          <a:bodyPr/>
          <a:lstStyle/>
          <a:p>
            <a:r>
              <a:rPr lang="nl-NL" dirty="0"/>
              <a:t>En: </a:t>
            </a:r>
          </a:p>
        </p:txBody>
      </p:sp>
      <p:sp>
        <p:nvSpPr>
          <p:cNvPr id="3" name="Tijdelijke aanduiding voor inhoud 2">
            <a:extLst>
              <a:ext uri="{FF2B5EF4-FFF2-40B4-BE49-F238E27FC236}">
                <a16:creationId xmlns:a16="http://schemas.microsoft.com/office/drawing/2014/main" id="{33702B5A-13FE-5243-EFE6-8182F5F18405}"/>
              </a:ext>
            </a:extLst>
          </p:cNvPr>
          <p:cNvSpPr>
            <a:spLocks noGrp="1"/>
          </p:cNvSpPr>
          <p:nvPr>
            <p:ph idx="1"/>
          </p:nvPr>
        </p:nvSpPr>
        <p:spPr/>
        <p:txBody>
          <a:bodyPr/>
          <a:lstStyle/>
          <a:p>
            <a:r>
              <a:rPr lang="nl-NL" dirty="0"/>
              <a:t>CCBB vindt het huidige plan te risicovol voor de PGO. CCBB wil (voor de PGO):</a:t>
            </a:r>
          </a:p>
          <a:p>
            <a:pPr lvl="1"/>
            <a:r>
              <a:rPr lang="nl-NL" dirty="0"/>
              <a:t>Marktconforme rente gedurende hele looptijd</a:t>
            </a:r>
          </a:p>
          <a:p>
            <a:pPr lvl="1"/>
            <a:r>
              <a:rPr lang="nl-NL" dirty="0"/>
              <a:t>Direct starten met aflossen</a:t>
            </a:r>
          </a:p>
          <a:p>
            <a:pPr lvl="1"/>
            <a:r>
              <a:rPr lang="nl-NL" dirty="0"/>
              <a:t>1</a:t>
            </a:r>
            <a:r>
              <a:rPr lang="nl-NL" baseline="30000" dirty="0"/>
              <a:t>e</a:t>
            </a:r>
            <a:r>
              <a:rPr lang="nl-NL" dirty="0"/>
              <a:t> hypotheekrecht voor totale lening (1,5m )</a:t>
            </a:r>
          </a:p>
          <a:p>
            <a:endParaRPr lang="nl-NL" dirty="0"/>
          </a:p>
          <a:p>
            <a:pPr marL="0" indent="0">
              <a:buNone/>
            </a:pPr>
            <a:r>
              <a:rPr lang="nl-NL" dirty="0"/>
              <a:t>Dus:</a:t>
            </a:r>
          </a:p>
          <a:p>
            <a:pPr marL="0" indent="0">
              <a:buNone/>
            </a:pPr>
            <a:r>
              <a:rPr lang="nl-NL" dirty="0"/>
              <a:t>Voorlopige koopovereenkomst ontbonden (17-11).</a:t>
            </a:r>
          </a:p>
        </p:txBody>
      </p:sp>
      <p:pic>
        <p:nvPicPr>
          <p:cNvPr id="4" name="Afbeelding 3">
            <a:extLst>
              <a:ext uri="{FF2B5EF4-FFF2-40B4-BE49-F238E27FC236}">
                <a16:creationId xmlns:a16="http://schemas.microsoft.com/office/drawing/2014/main" id="{1B56A88F-AE37-EEC2-3979-1F48CAD240BE}"/>
              </a:ext>
            </a:extLst>
          </p:cNvPr>
          <p:cNvPicPr>
            <a:picLocks noChangeAspect="1"/>
          </p:cNvPicPr>
          <p:nvPr/>
        </p:nvPicPr>
        <p:blipFill>
          <a:blip r:embed="rId2"/>
          <a:stretch>
            <a:fillRect/>
          </a:stretch>
        </p:blipFill>
        <p:spPr>
          <a:xfrm>
            <a:off x="10834607" y="156544"/>
            <a:ext cx="1201016" cy="1207113"/>
          </a:xfrm>
          <a:prstGeom prst="rect">
            <a:avLst/>
          </a:prstGeom>
        </p:spPr>
      </p:pic>
    </p:spTree>
    <p:extLst>
      <p:ext uri="{BB962C8B-B14F-4D97-AF65-F5344CB8AC3E}">
        <p14:creationId xmlns:p14="http://schemas.microsoft.com/office/powerpoint/2010/main" val="1839169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452D35-EBD4-A400-3198-4717A83DEBCD}"/>
              </a:ext>
            </a:extLst>
          </p:cNvPr>
          <p:cNvSpPr>
            <a:spLocks noGrp="1"/>
          </p:cNvSpPr>
          <p:nvPr>
            <p:ph type="title"/>
          </p:nvPr>
        </p:nvSpPr>
        <p:spPr>
          <a:xfrm>
            <a:off x="740009" y="365125"/>
            <a:ext cx="10515600" cy="1325563"/>
          </a:xfrm>
        </p:spPr>
        <p:txBody>
          <a:bodyPr/>
          <a:lstStyle/>
          <a:p>
            <a:r>
              <a:rPr lang="nl-NL" dirty="0"/>
              <a:t>Maar hoe nu verder (1)</a:t>
            </a:r>
          </a:p>
        </p:txBody>
      </p:sp>
      <p:sp>
        <p:nvSpPr>
          <p:cNvPr id="3" name="Tijdelijke aanduiding voor inhoud 2">
            <a:extLst>
              <a:ext uri="{FF2B5EF4-FFF2-40B4-BE49-F238E27FC236}">
                <a16:creationId xmlns:a16="http://schemas.microsoft.com/office/drawing/2014/main" id="{04C7D652-47B7-E943-D759-FA7C95424422}"/>
              </a:ext>
            </a:extLst>
          </p:cNvPr>
          <p:cNvSpPr>
            <a:spLocks noGrp="1"/>
          </p:cNvSpPr>
          <p:nvPr>
            <p:ph idx="1"/>
          </p:nvPr>
        </p:nvSpPr>
        <p:spPr>
          <a:xfrm>
            <a:off x="740009" y="1369135"/>
            <a:ext cx="10515600" cy="5252594"/>
          </a:xfrm>
        </p:spPr>
        <p:txBody>
          <a:bodyPr>
            <a:normAutofit fontScale="85000" lnSpcReduction="20000"/>
          </a:bodyPr>
          <a:lstStyle/>
          <a:p>
            <a:pPr marL="0" indent="0">
              <a:buNone/>
            </a:pPr>
            <a:r>
              <a:rPr lang="nl-NL" dirty="0"/>
              <a:t>Scenario’s voor de toekomst:</a:t>
            </a:r>
            <a:br>
              <a:rPr lang="nl-NL" dirty="0"/>
            </a:br>
            <a:endParaRPr lang="nl-NL" dirty="0"/>
          </a:p>
          <a:p>
            <a:pPr marL="514350" indent="-514350">
              <a:buAutoNum type="arabicPeriod"/>
            </a:pPr>
            <a:r>
              <a:rPr lang="nl-NL" dirty="0"/>
              <a:t>Zoek een externe partij (bijv. projectontwikkelaar) die het vastgoed koopt en met een meerjarig huurcontract aan ZOUT verhuurt  </a:t>
            </a:r>
          </a:p>
          <a:p>
            <a:pPr marL="514350" indent="-514350">
              <a:buFont typeface="Arial" panose="020B0604020202020204" pitchFamily="34" charset="0"/>
              <a:buAutoNum type="arabicPeriod"/>
            </a:pPr>
            <a:r>
              <a:rPr lang="nl-NL" dirty="0"/>
              <a:t>Benader externe fondsen vergelijkbaar met </a:t>
            </a:r>
            <a:r>
              <a:rPr lang="nl-NL" dirty="0" err="1"/>
              <a:t>MvW</a:t>
            </a:r>
            <a:endParaRPr lang="nl-NL" dirty="0"/>
          </a:p>
          <a:p>
            <a:pPr marL="514350" indent="-514350">
              <a:buAutoNum type="arabicPeriod"/>
            </a:pPr>
            <a:r>
              <a:rPr lang="nl-NL" dirty="0"/>
              <a:t>Op zoek naar eigen middelen om aankoop mogelijk te maken:</a:t>
            </a:r>
          </a:p>
          <a:p>
            <a:pPr marL="971550" lvl="1" indent="-514350">
              <a:buAutoNum type="arabicPeriod"/>
            </a:pPr>
            <a:r>
              <a:rPr lang="nl-NL" dirty="0"/>
              <a:t>Voorstel verkoopmakelaar: Overleg met verkoper om 650k uitgestelde betaling te regelen op de koopsom</a:t>
            </a:r>
          </a:p>
          <a:p>
            <a:pPr marL="971550" lvl="1" indent="-514350">
              <a:buAutoNum type="arabicPeriod"/>
            </a:pPr>
            <a:r>
              <a:rPr lang="nl-NL" dirty="0"/>
              <a:t>=&gt; Eigen geld versneld ophalen (rol Vriendenstichting)</a:t>
            </a:r>
          </a:p>
          <a:p>
            <a:pPr marL="457200" lvl="1" indent="0">
              <a:buNone/>
            </a:pPr>
            <a:r>
              <a:rPr lang="nl-NL" dirty="0"/>
              <a:t>Want: hoe meer eigen geld, des te minder vreemd geld, des te beter is het project financierbaar. </a:t>
            </a:r>
          </a:p>
          <a:p>
            <a:pPr marL="514350" indent="-514350">
              <a:buFont typeface="+mj-lt"/>
              <a:buAutoNum type="arabicPeriod"/>
            </a:pPr>
            <a:r>
              <a:rPr lang="nl-NL" dirty="0"/>
              <a:t>Helemaal opnieuw beginnen (kleinschalig, korte bijeenkomsten van max. 3 dagdelen, in de kerk </a:t>
            </a:r>
            <a:r>
              <a:rPr lang="nl-NL" dirty="0" err="1"/>
              <a:t>etc</a:t>
            </a:r>
            <a:r>
              <a:rPr lang="nl-NL" dirty="0"/>
              <a:t>)</a:t>
            </a:r>
            <a:br>
              <a:rPr lang="nl-NL" dirty="0"/>
            </a:br>
            <a:endParaRPr lang="nl-NL" dirty="0"/>
          </a:p>
          <a:p>
            <a:pPr marL="514350" indent="-514350">
              <a:buFont typeface="+mj-lt"/>
              <a:buAutoNum type="arabicPeriod"/>
            </a:pPr>
            <a:r>
              <a:rPr lang="nl-NL" dirty="0"/>
              <a:t>???</a:t>
            </a:r>
          </a:p>
          <a:p>
            <a:pPr marL="0" indent="0">
              <a:buNone/>
            </a:pPr>
            <a:r>
              <a:rPr lang="nl-NL" dirty="0"/>
              <a:t>N.B. In ieder scenario moeten contacten worden gelegd met externe partijen: trainers, vriendenstichting, websitebouwer, technisch coördinator, horeca </a:t>
            </a:r>
            <a:r>
              <a:rPr lang="nl-NL" dirty="0" err="1"/>
              <a:t>etc</a:t>
            </a:r>
            <a:endParaRPr lang="nl-NL" dirty="0"/>
          </a:p>
          <a:p>
            <a:pPr marL="0" indent="0">
              <a:buNone/>
            </a:pPr>
            <a:endParaRPr lang="nl-NL" dirty="0"/>
          </a:p>
        </p:txBody>
      </p:sp>
      <p:pic>
        <p:nvPicPr>
          <p:cNvPr id="4" name="Afbeelding 3">
            <a:extLst>
              <a:ext uri="{FF2B5EF4-FFF2-40B4-BE49-F238E27FC236}">
                <a16:creationId xmlns:a16="http://schemas.microsoft.com/office/drawing/2014/main" id="{65D6B3EE-5A3E-D1B0-6830-AE6BEAC1400F}"/>
              </a:ext>
            </a:extLst>
          </p:cNvPr>
          <p:cNvPicPr>
            <a:picLocks noChangeAspect="1"/>
          </p:cNvPicPr>
          <p:nvPr/>
        </p:nvPicPr>
        <p:blipFill>
          <a:blip r:embed="rId2"/>
          <a:stretch>
            <a:fillRect/>
          </a:stretch>
        </p:blipFill>
        <p:spPr>
          <a:xfrm>
            <a:off x="10865290" y="131337"/>
            <a:ext cx="1201016" cy="1207113"/>
          </a:xfrm>
          <a:prstGeom prst="rect">
            <a:avLst/>
          </a:prstGeom>
        </p:spPr>
      </p:pic>
    </p:spTree>
    <p:extLst>
      <p:ext uri="{BB962C8B-B14F-4D97-AF65-F5344CB8AC3E}">
        <p14:creationId xmlns:p14="http://schemas.microsoft.com/office/powerpoint/2010/main" val="327176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A0988-0439-2750-8007-46DEFE83AD5C}"/>
              </a:ext>
            </a:extLst>
          </p:cNvPr>
          <p:cNvSpPr>
            <a:spLocks noGrp="1"/>
          </p:cNvSpPr>
          <p:nvPr>
            <p:ph type="title"/>
          </p:nvPr>
        </p:nvSpPr>
        <p:spPr/>
        <p:txBody>
          <a:bodyPr/>
          <a:lstStyle/>
          <a:p>
            <a:r>
              <a:rPr lang="nl-NL" dirty="0"/>
              <a:t>Maar hoe nu verder (2)</a:t>
            </a:r>
          </a:p>
        </p:txBody>
      </p:sp>
      <p:sp>
        <p:nvSpPr>
          <p:cNvPr id="3" name="Tijdelijke aanduiding voor inhoud 2">
            <a:extLst>
              <a:ext uri="{FF2B5EF4-FFF2-40B4-BE49-F238E27FC236}">
                <a16:creationId xmlns:a16="http://schemas.microsoft.com/office/drawing/2014/main" id="{E92F09A4-B637-956A-0D34-D6BCBE150E2C}"/>
              </a:ext>
            </a:extLst>
          </p:cNvPr>
          <p:cNvSpPr>
            <a:spLocks noGrp="1"/>
          </p:cNvSpPr>
          <p:nvPr>
            <p:ph idx="1"/>
          </p:nvPr>
        </p:nvSpPr>
        <p:spPr>
          <a:xfrm>
            <a:off x="838200" y="1825624"/>
            <a:ext cx="10515600" cy="4569633"/>
          </a:xfrm>
        </p:spPr>
        <p:txBody>
          <a:bodyPr>
            <a:normAutofit/>
          </a:bodyPr>
          <a:lstStyle/>
          <a:p>
            <a:r>
              <a:rPr lang="nl-NL" dirty="0"/>
              <a:t>Gesprek aangaan met CCBB over stringente eisen</a:t>
            </a:r>
          </a:p>
          <a:p>
            <a:pPr lvl="1"/>
            <a:r>
              <a:rPr lang="nl-NL" dirty="0"/>
              <a:t>Is dat nodig?</a:t>
            </a:r>
          </a:p>
          <a:p>
            <a:pPr lvl="1"/>
            <a:r>
              <a:rPr lang="nl-NL" dirty="0"/>
              <a:t>In hoeverre is advies leidend?</a:t>
            </a:r>
          </a:p>
          <a:p>
            <a:pPr lvl="1"/>
            <a:endParaRPr lang="nl-NL" dirty="0"/>
          </a:p>
          <a:p>
            <a:pPr lvl="1"/>
            <a:r>
              <a:rPr lang="nl-NL" dirty="0"/>
              <a:t>Overleg CCBB gepland op 4 december met afvaardiging CvK, KR en Zoutvloot (stuurgroep, vrienden, jongeren) – 4 december actie Jan Boer richting GCBB</a:t>
            </a:r>
          </a:p>
          <a:p>
            <a:pPr lvl="1"/>
            <a:endParaRPr lang="nl-NL" dirty="0"/>
          </a:p>
        </p:txBody>
      </p:sp>
      <p:pic>
        <p:nvPicPr>
          <p:cNvPr id="4" name="Afbeelding 3">
            <a:extLst>
              <a:ext uri="{FF2B5EF4-FFF2-40B4-BE49-F238E27FC236}">
                <a16:creationId xmlns:a16="http://schemas.microsoft.com/office/drawing/2014/main" id="{3542ACD0-18CD-D973-994E-0C4E87FD153E}"/>
              </a:ext>
            </a:extLst>
          </p:cNvPr>
          <p:cNvPicPr>
            <a:picLocks noChangeAspect="1"/>
          </p:cNvPicPr>
          <p:nvPr/>
        </p:nvPicPr>
        <p:blipFill>
          <a:blip r:embed="rId2"/>
          <a:stretch>
            <a:fillRect/>
          </a:stretch>
        </p:blipFill>
        <p:spPr>
          <a:xfrm>
            <a:off x="10859153" y="113586"/>
            <a:ext cx="1201016" cy="1207113"/>
          </a:xfrm>
          <a:prstGeom prst="rect">
            <a:avLst/>
          </a:prstGeom>
        </p:spPr>
      </p:pic>
    </p:spTree>
    <p:extLst>
      <p:ext uri="{BB962C8B-B14F-4D97-AF65-F5344CB8AC3E}">
        <p14:creationId xmlns:p14="http://schemas.microsoft.com/office/powerpoint/2010/main" val="1407066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AA586A-6C28-BF9A-2889-2A24AD4E5FF3}"/>
              </a:ext>
            </a:extLst>
          </p:cNvPr>
          <p:cNvSpPr>
            <a:spLocks noGrp="1"/>
          </p:cNvSpPr>
          <p:nvPr>
            <p:ph type="title"/>
          </p:nvPr>
        </p:nvSpPr>
        <p:spPr/>
        <p:txBody>
          <a:bodyPr/>
          <a:lstStyle/>
          <a:p>
            <a:r>
              <a:rPr lang="nl-NL" dirty="0"/>
              <a:t>Hoe staat het verder met de plannen</a:t>
            </a:r>
          </a:p>
        </p:txBody>
      </p:sp>
      <p:sp>
        <p:nvSpPr>
          <p:cNvPr id="3" name="Tijdelijke aanduiding voor inhoud 2">
            <a:extLst>
              <a:ext uri="{FF2B5EF4-FFF2-40B4-BE49-F238E27FC236}">
                <a16:creationId xmlns:a16="http://schemas.microsoft.com/office/drawing/2014/main" id="{B959CAF9-41FA-B50B-966B-145CB3B98D89}"/>
              </a:ext>
            </a:extLst>
          </p:cNvPr>
          <p:cNvSpPr>
            <a:spLocks noGrp="1"/>
          </p:cNvSpPr>
          <p:nvPr>
            <p:ph idx="1"/>
          </p:nvPr>
        </p:nvSpPr>
        <p:spPr/>
        <p:txBody>
          <a:bodyPr>
            <a:normAutofit lnSpcReduction="10000"/>
          </a:bodyPr>
          <a:lstStyle/>
          <a:p>
            <a:r>
              <a:rPr lang="nl-NL" dirty="0"/>
              <a:t>48k 		Horeca franchisevergoeding</a:t>
            </a:r>
          </a:p>
          <a:p>
            <a:r>
              <a:rPr lang="nl-NL" dirty="0"/>
              <a:t>15k		3 onder voorbehoud geboekte groepen </a:t>
            </a:r>
          </a:p>
          <a:p>
            <a:r>
              <a:rPr lang="nl-NL" dirty="0"/>
              <a:t>40k		Meerdere externe groepen die graag willen huren</a:t>
            </a:r>
          </a:p>
          <a:p>
            <a:r>
              <a:rPr lang="nl-NL" dirty="0"/>
              <a:t>36k		Losse klooster kamer verhuur aan rustzoekers zonder 			deelname aan programma</a:t>
            </a:r>
          </a:p>
          <a:p>
            <a:r>
              <a:rPr lang="nl-NL" u="sng" dirty="0"/>
              <a:t>18k</a:t>
            </a:r>
            <a:r>
              <a:rPr lang="nl-NL" dirty="0"/>
              <a:t>		Zaalverhuur en verhuur kamers in zomerseizoen</a:t>
            </a:r>
          </a:p>
          <a:p>
            <a:r>
              <a:rPr lang="nl-NL" dirty="0"/>
              <a:t>	~150k 	subtotaal inkomsten</a:t>
            </a:r>
          </a:p>
          <a:p>
            <a:r>
              <a:rPr lang="nl-NL" u="sng" dirty="0"/>
              <a:t>130k </a:t>
            </a:r>
            <a:r>
              <a:rPr lang="nl-NL" dirty="0"/>
              <a:t>	Eigen programma’s</a:t>
            </a:r>
          </a:p>
          <a:p>
            <a:r>
              <a:rPr lang="nl-NL" dirty="0"/>
              <a:t>	~280k 	Totale voorzichtig geschatte omzet</a:t>
            </a:r>
          </a:p>
        </p:txBody>
      </p:sp>
      <p:pic>
        <p:nvPicPr>
          <p:cNvPr id="4" name="Afbeelding 3">
            <a:extLst>
              <a:ext uri="{FF2B5EF4-FFF2-40B4-BE49-F238E27FC236}">
                <a16:creationId xmlns:a16="http://schemas.microsoft.com/office/drawing/2014/main" id="{9349EB56-C78D-0AF4-4CEB-3E2058EA85FE}"/>
              </a:ext>
            </a:extLst>
          </p:cNvPr>
          <p:cNvPicPr>
            <a:picLocks noChangeAspect="1"/>
          </p:cNvPicPr>
          <p:nvPr/>
        </p:nvPicPr>
        <p:blipFill>
          <a:blip r:embed="rId2"/>
          <a:stretch>
            <a:fillRect/>
          </a:stretch>
        </p:blipFill>
        <p:spPr>
          <a:xfrm>
            <a:off x="10840743" y="205640"/>
            <a:ext cx="1201016" cy="1207113"/>
          </a:xfrm>
          <a:prstGeom prst="rect">
            <a:avLst/>
          </a:prstGeom>
        </p:spPr>
      </p:pic>
    </p:spTree>
    <p:extLst>
      <p:ext uri="{BB962C8B-B14F-4D97-AF65-F5344CB8AC3E}">
        <p14:creationId xmlns:p14="http://schemas.microsoft.com/office/powerpoint/2010/main" val="3039344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2F0F7AE-FE2C-A548-769F-83F67C2458BD}"/>
              </a:ext>
            </a:extLst>
          </p:cNvPr>
          <p:cNvPicPr>
            <a:picLocks noChangeAspect="1"/>
          </p:cNvPicPr>
          <p:nvPr/>
        </p:nvPicPr>
        <p:blipFill>
          <a:blip r:embed="rId3">
            <a:alphaModFix/>
          </a:blip>
          <a:srcRect l="20505" t="21701" r="21476" b="5390"/>
          <a:stretch>
            <a:fillRect/>
          </a:stretch>
        </p:blipFill>
        <p:spPr>
          <a:xfrm>
            <a:off x="0" y="-12025"/>
            <a:ext cx="12192000" cy="8617953"/>
          </a:xfrm>
          <a:prstGeom prst="rect">
            <a:avLst/>
          </a:prstGeom>
          <a:noFill/>
        </p:spPr>
      </p:pic>
      <p:sp>
        <p:nvSpPr>
          <p:cNvPr id="3" name="Ondertitel 2">
            <a:extLst>
              <a:ext uri="{FF2B5EF4-FFF2-40B4-BE49-F238E27FC236}">
                <a16:creationId xmlns:a16="http://schemas.microsoft.com/office/drawing/2014/main" id="{994526A6-523A-72B3-424E-852BCFBF4BDC}"/>
              </a:ext>
            </a:extLst>
          </p:cNvPr>
          <p:cNvSpPr>
            <a:spLocks noGrp="1"/>
          </p:cNvSpPr>
          <p:nvPr>
            <p:ph type="subTitle" idx="1"/>
          </p:nvPr>
        </p:nvSpPr>
        <p:spPr>
          <a:xfrm>
            <a:off x="1524000" y="4968775"/>
            <a:ext cx="9144000" cy="1655762"/>
          </a:xfrm>
        </p:spPr>
        <p:txBody>
          <a:bodyPr/>
          <a:lstStyle/>
          <a:p>
            <a:r>
              <a:rPr lang="nl-NL" dirty="0"/>
              <a:t>doel, aanpak en planning</a:t>
            </a:r>
          </a:p>
        </p:txBody>
      </p:sp>
      <p:pic>
        <p:nvPicPr>
          <p:cNvPr id="13" name="Afbeelding 12">
            <a:extLst>
              <a:ext uri="{FF2B5EF4-FFF2-40B4-BE49-F238E27FC236}">
                <a16:creationId xmlns:a16="http://schemas.microsoft.com/office/drawing/2014/main" id="{419C2B98-7173-1BDD-FA5B-041AEDAB9257}"/>
              </a:ext>
            </a:extLst>
          </p:cNvPr>
          <p:cNvPicPr>
            <a:picLocks noChangeAspect="1"/>
          </p:cNvPicPr>
          <p:nvPr/>
        </p:nvPicPr>
        <p:blipFill>
          <a:blip r:embed="rId4"/>
          <a:srcRect l="51965" t="54892" r="30425" b="35321"/>
          <a:stretch>
            <a:fillRect/>
          </a:stretch>
        </p:blipFill>
        <p:spPr>
          <a:xfrm>
            <a:off x="9967964" y="6082719"/>
            <a:ext cx="2147021" cy="671209"/>
          </a:xfrm>
          <a:prstGeom prst="rect">
            <a:avLst/>
          </a:prstGeom>
        </p:spPr>
      </p:pic>
    </p:spTree>
    <p:extLst>
      <p:ext uri="{BB962C8B-B14F-4D97-AF65-F5344CB8AC3E}">
        <p14:creationId xmlns:p14="http://schemas.microsoft.com/office/powerpoint/2010/main" val="1966242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C5C4CBA-FCAF-7FA1-9B96-5283A3C3B167}"/>
              </a:ext>
            </a:extLst>
          </p:cNvPr>
          <p:cNvPicPr>
            <a:picLocks noChangeAspect="1"/>
          </p:cNvPicPr>
          <p:nvPr/>
        </p:nvPicPr>
        <p:blipFill>
          <a:blip r:embed="rId2"/>
          <a:srcRect l="20687" t="22857" r="28544" b="13260"/>
          <a:stretch>
            <a:fillRect/>
          </a:stretch>
        </p:blipFill>
        <p:spPr>
          <a:xfrm>
            <a:off x="-141348" y="-231534"/>
            <a:ext cx="9395209" cy="6649857"/>
          </a:xfrm>
          <a:prstGeom prst="rect">
            <a:avLst/>
          </a:prstGeom>
        </p:spPr>
      </p:pic>
      <p:pic>
        <p:nvPicPr>
          <p:cNvPr id="4" name="Afbeelding 3">
            <a:extLst>
              <a:ext uri="{FF2B5EF4-FFF2-40B4-BE49-F238E27FC236}">
                <a16:creationId xmlns:a16="http://schemas.microsoft.com/office/drawing/2014/main" id="{D9BF6EA5-C2BE-3D58-2403-A4B234716E4B}"/>
              </a:ext>
            </a:extLst>
          </p:cNvPr>
          <p:cNvPicPr>
            <a:picLocks noChangeAspect="1"/>
          </p:cNvPicPr>
          <p:nvPr/>
        </p:nvPicPr>
        <p:blipFill>
          <a:blip r:embed="rId3"/>
          <a:srcRect l="51965" t="54892" r="30425" b="35321"/>
          <a:stretch>
            <a:fillRect/>
          </a:stretch>
        </p:blipFill>
        <p:spPr>
          <a:xfrm>
            <a:off x="9967964" y="6082719"/>
            <a:ext cx="2147021" cy="671209"/>
          </a:xfrm>
          <a:prstGeom prst="rect">
            <a:avLst/>
          </a:prstGeom>
        </p:spPr>
      </p:pic>
      <p:sp>
        <p:nvSpPr>
          <p:cNvPr id="6" name="Tekstvak 5">
            <a:extLst>
              <a:ext uri="{FF2B5EF4-FFF2-40B4-BE49-F238E27FC236}">
                <a16:creationId xmlns:a16="http://schemas.microsoft.com/office/drawing/2014/main" id="{D207F09D-92DF-BA82-ECA3-8BFFB5360D1D}"/>
              </a:ext>
            </a:extLst>
          </p:cNvPr>
          <p:cNvSpPr txBox="1"/>
          <p:nvPr/>
        </p:nvSpPr>
        <p:spPr>
          <a:xfrm>
            <a:off x="1053737" y="-74779"/>
            <a:ext cx="6165668" cy="830997"/>
          </a:xfrm>
          <a:prstGeom prst="rect">
            <a:avLst/>
          </a:prstGeom>
          <a:noFill/>
        </p:spPr>
        <p:txBody>
          <a:bodyPr wrap="square">
            <a:spAutoFit/>
          </a:bodyPr>
          <a:lstStyle/>
          <a:p>
            <a:pPr algn="l"/>
            <a:r>
              <a:rPr lang="nl-NL" sz="4800" b="1" dirty="0"/>
              <a:t>doel en aanpak</a:t>
            </a:r>
          </a:p>
        </p:txBody>
      </p:sp>
    </p:spTree>
    <p:extLst>
      <p:ext uri="{BB962C8B-B14F-4D97-AF65-F5344CB8AC3E}">
        <p14:creationId xmlns:p14="http://schemas.microsoft.com/office/powerpoint/2010/main" val="3963658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52AAA7C-648D-1AD5-8FB1-DAF04FC7A336}"/>
              </a:ext>
            </a:extLst>
          </p:cNvPr>
          <p:cNvPicPr>
            <a:picLocks noChangeAspect="1"/>
          </p:cNvPicPr>
          <p:nvPr/>
        </p:nvPicPr>
        <p:blipFill>
          <a:blip r:embed="rId2"/>
          <a:srcRect l="46117" t="26525" r="21888" b="18865"/>
          <a:stretch>
            <a:fillRect/>
          </a:stretch>
        </p:blipFill>
        <p:spPr>
          <a:xfrm>
            <a:off x="184825" y="488988"/>
            <a:ext cx="5418307" cy="5202113"/>
          </a:xfrm>
          <a:prstGeom prst="rect">
            <a:avLst/>
          </a:prstGeom>
        </p:spPr>
      </p:pic>
      <p:pic>
        <p:nvPicPr>
          <p:cNvPr id="5" name="Afbeelding 4">
            <a:extLst>
              <a:ext uri="{FF2B5EF4-FFF2-40B4-BE49-F238E27FC236}">
                <a16:creationId xmlns:a16="http://schemas.microsoft.com/office/drawing/2014/main" id="{9BD566B5-BF96-4444-D431-0B6E775099ED}"/>
              </a:ext>
            </a:extLst>
          </p:cNvPr>
          <p:cNvPicPr>
            <a:picLocks noChangeAspect="1"/>
          </p:cNvPicPr>
          <p:nvPr/>
        </p:nvPicPr>
        <p:blipFill>
          <a:blip r:embed="rId3"/>
          <a:srcRect l="46357" t="23972" r="21649" b="21418"/>
          <a:stretch>
            <a:fillRect/>
          </a:stretch>
        </p:blipFill>
        <p:spPr>
          <a:xfrm>
            <a:off x="6588868" y="488988"/>
            <a:ext cx="5418307" cy="5202113"/>
          </a:xfrm>
          <a:prstGeom prst="rect">
            <a:avLst/>
          </a:prstGeom>
        </p:spPr>
      </p:pic>
      <p:pic>
        <p:nvPicPr>
          <p:cNvPr id="6" name="Afbeelding 5">
            <a:extLst>
              <a:ext uri="{FF2B5EF4-FFF2-40B4-BE49-F238E27FC236}">
                <a16:creationId xmlns:a16="http://schemas.microsoft.com/office/drawing/2014/main" id="{311B318F-6814-A953-3808-ABB27C257604}"/>
              </a:ext>
            </a:extLst>
          </p:cNvPr>
          <p:cNvPicPr>
            <a:picLocks noChangeAspect="1"/>
          </p:cNvPicPr>
          <p:nvPr/>
        </p:nvPicPr>
        <p:blipFill>
          <a:blip r:embed="rId4"/>
          <a:srcRect l="51965" t="54892" r="30425" b="35321"/>
          <a:stretch>
            <a:fillRect/>
          </a:stretch>
        </p:blipFill>
        <p:spPr>
          <a:xfrm>
            <a:off x="9967964" y="6082719"/>
            <a:ext cx="2147021" cy="671209"/>
          </a:xfrm>
          <a:prstGeom prst="rect">
            <a:avLst/>
          </a:prstGeom>
        </p:spPr>
      </p:pic>
    </p:spTree>
    <p:extLst>
      <p:ext uri="{BB962C8B-B14F-4D97-AF65-F5344CB8AC3E}">
        <p14:creationId xmlns:p14="http://schemas.microsoft.com/office/powerpoint/2010/main" val="32963432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687</TotalTime>
  <Words>1499</Words>
  <Application>Microsoft Office PowerPoint</Application>
  <PresentationFormat>Breedbeeld</PresentationFormat>
  <Paragraphs>128</Paragraphs>
  <Slides>26</Slides>
  <Notes>1</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26</vt:i4>
      </vt:variant>
    </vt:vector>
  </HeadingPairs>
  <TitlesOfParts>
    <vt:vector size="30" baseType="lpstr">
      <vt:lpstr>Aptos</vt:lpstr>
      <vt:lpstr>Aptos Display</vt:lpstr>
      <vt:lpstr>Arial</vt:lpstr>
      <vt:lpstr>Kantoorthema</vt:lpstr>
      <vt:lpstr>concept agenda gemeentevergadering 26-11  </vt:lpstr>
      <vt:lpstr>Financieel/vastgoed</vt:lpstr>
      <vt:lpstr>En: </vt:lpstr>
      <vt:lpstr>Maar hoe nu verder (1)</vt:lpstr>
      <vt:lpstr>Maar hoe nu verder (2)</vt:lpstr>
      <vt:lpstr>Hoe staat het verder met de plannen</vt:lpstr>
      <vt:lpstr>PowerPoint-presentatie</vt:lpstr>
      <vt:lpstr>PowerPoint-presentatie</vt:lpstr>
      <vt:lpstr>PowerPoint-presentatie</vt:lpstr>
      <vt:lpstr>PowerPoint-presentatie</vt:lpstr>
      <vt:lpstr>PowerPoint-presentatie</vt:lpstr>
      <vt:lpstr>PowerPoint-presentatie</vt:lpstr>
      <vt:lpstr>PowerPoint-presentatie</vt:lpstr>
      <vt:lpstr>ZOUT staat NIET geheel los van de Dorpskerk</vt:lpstr>
      <vt:lpstr>Gespreksvragen:</vt:lpstr>
      <vt:lpstr>ZOUT… Wat kan ik betekenen, bijdragen? Wat kan het ons brengen? </vt:lpstr>
      <vt:lpstr>ZOUT… Wat kan ik betekenen, bijdragen? Wat kan het ons brengen? </vt:lpstr>
      <vt:lpstr>Gespreksvragen:</vt:lpstr>
      <vt:lpstr>Een dag in ZOUT: vrijdag 9 september 2027</vt:lpstr>
      <vt:lpstr>PowerPoint-presentatie</vt:lpstr>
      <vt:lpstr>Gespreksvragen: </vt:lpstr>
      <vt:lpstr>Programmering</vt:lpstr>
      <vt:lpstr>Voorbeelden categorie A</vt:lpstr>
      <vt:lpstr>Voorbeelde categorie B (concrete offerte aanvragen)</vt:lpstr>
      <vt:lpstr>Gespreksvragen: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ZOUT 18-11-25</dc:title>
  <dc:creator>wj wezeman</dc:creator>
  <cp:lastModifiedBy>wj wezeman</cp:lastModifiedBy>
  <cp:revision>14</cp:revision>
  <dcterms:created xsi:type="dcterms:W3CDTF">2025-11-18T20:54:19Z</dcterms:created>
  <dcterms:modified xsi:type="dcterms:W3CDTF">2025-11-28T09:12:38Z</dcterms:modified>
</cp:coreProperties>
</file>